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365" r:id="rId3"/>
    <p:sldId id="410" r:id="rId4"/>
    <p:sldId id="2370" r:id="rId5"/>
    <p:sldId id="260" r:id="rId6"/>
    <p:sldId id="263" r:id="rId7"/>
    <p:sldId id="412" r:id="rId8"/>
    <p:sldId id="2344" r:id="rId9"/>
    <p:sldId id="2356" r:id="rId10"/>
    <p:sldId id="2374" r:id="rId11"/>
    <p:sldId id="601" r:id="rId12"/>
    <p:sldId id="435" r:id="rId13"/>
    <p:sldId id="2342" r:id="rId14"/>
    <p:sldId id="2341" r:id="rId15"/>
    <p:sldId id="272" r:id="rId16"/>
    <p:sldId id="2348" r:id="rId17"/>
    <p:sldId id="340" r:id="rId18"/>
    <p:sldId id="2350" r:id="rId19"/>
    <p:sldId id="2351" r:id="rId20"/>
    <p:sldId id="2352" r:id="rId21"/>
    <p:sldId id="2353" r:id="rId22"/>
    <p:sldId id="2362" r:id="rId23"/>
    <p:sldId id="2394" r:id="rId24"/>
    <p:sldId id="384" r:id="rId25"/>
    <p:sldId id="2400" r:id="rId26"/>
    <p:sldId id="338" r:id="rId27"/>
    <p:sldId id="308" r:id="rId28"/>
    <p:sldId id="309" r:id="rId29"/>
    <p:sldId id="2363" r:id="rId30"/>
    <p:sldId id="315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2C927-F05D-4AB2-A747-1F222EABC1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C4FC792-5880-4DB3-9670-071AD29E2A7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v-SE" sz="2800" dirty="0"/>
            <a:t>Pangan</a:t>
          </a:r>
          <a:r>
            <a:rPr lang="sv-SE" sz="4400" dirty="0"/>
            <a:t>  </a:t>
          </a:r>
          <a:endParaRPr lang="id-ID" sz="4400" dirty="0"/>
        </a:p>
      </dgm:t>
    </dgm:pt>
    <dgm:pt modelId="{B530FE17-B683-49B1-8BD8-91DBCE523C29}" type="parTrans" cxnId="{534F852B-87F6-43F3-8AAE-2A73022516F4}">
      <dgm:prSet/>
      <dgm:spPr/>
      <dgm:t>
        <a:bodyPr/>
        <a:lstStyle/>
        <a:p>
          <a:endParaRPr lang="id-ID"/>
        </a:p>
      </dgm:t>
    </dgm:pt>
    <dgm:pt modelId="{E816B611-24E5-4409-9EBA-658AA22F8083}" type="sibTrans" cxnId="{534F852B-87F6-43F3-8AAE-2A73022516F4}">
      <dgm:prSet/>
      <dgm:spPr/>
      <dgm:t>
        <a:bodyPr/>
        <a:lstStyle/>
        <a:p>
          <a:endParaRPr lang="id-ID"/>
        </a:p>
      </dgm:t>
    </dgm:pt>
    <dgm:pt modelId="{7F5AE416-311B-482E-B231-A7EF2AD3E2D2}">
      <dgm:prSet phldrT="[Text]" custT="1"/>
      <dgm:spPr>
        <a:solidFill>
          <a:srgbClr val="0070C0"/>
        </a:solidFill>
      </dgm:spPr>
      <dgm:t>
        <a:bodyPr/>
        <a:lstStyle/>
        <a:p>
          <a:r>
            <a:rPr lang="sv-SE" sz="1800" b="1" dirty="0"/>
            <a:t>- </a:t>
          </a:r>
          <a:r>
            <a:rPr lang="sv-SE" sz="2000" b="1" dirty="0"/>
            <a:t>Kebutuhan dasar manusia </a:t>
          </a:r>
        </a:p>
        <a:p>
          <a:r>
            <a:rPr lang="sv-SE" sz="2000" b="1" dirty="0"/>
            <a:t>- merupakan hak asasi</a:t>
          </a:r>
          <a:r>
            <a:rPr lang="sv-SE" sz="1800" b="1" dirty="0"/>
            <a:t>   </a:t>
          </a:r>
          <a:endParaRPr lang="id-ID" sz="1800" b="1" dirty="0"/>
        </a:p>
      </dgm:t>
    </dgm:pt>
    <dgm:pt modelId="{A7E501BB-703E-41FF-97BC-33B89E6A9961}" type="parTrans" cxnId="{69C1A8FC-794D-4FBA-BC4B-04A7A0A0CE33}">
      <dgm:prSet/>
      <dgm:spPr/>
      <dgm:t>
        <a:bodyPr/>
        <a:lstStyle/>
        <a:p>
          <a:endParaRPr lang="id-ID"/>
        </a:p>
      </dgm:t>
    </dgm:pt>
    <dgm:pt modelId="{9AA7CEC0-342A-4D6A-AE70-8B5713273F2E}" type="sibTrans" cxnId="{69C1A8FC-794D-4FBA-BC4B-04A7A0A0CE33}">
      <dgm:prSet/>
      <dgm:spPr/>
      <dgm:t>
        <a:bodyPr/>
        <a:lstStyle/>
        <a:p>
          <a:endParaRPr lang="id-ID"/>
        </a:p>
      </dgm:t>
    </dgm:pt>
    <dgm:pt modelId="{DBBCF31E-EDBF-4DD9-8DA0-ECC8B1224C3F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sv-SE" b="1" dirty="0"/>
            <a:t>Harus tersedia: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b="1" dirty="0"/>
            <a:t>terjangkau, cukup, aman,</a:t>
          </a:r>
          <a:r>
            <a:rPr lang="sv-SE" b="1" dirty="0"/>
            <a:t> bermutu,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v-SE" b="1" dirty="0"/>
            <a:t>Bergizi</a:t>
          </a:r>
          <a:r>
            <a:rPr lang="id-ID" b="1" dirty="0"/>
            <a:t> seimbang</a:t>
          </a:r>
        </a:p>
      </dgm:t>
    </dgm:pt>
    <dgm:pt modelId="{27D4C08D-F460-4EFF-8789-3E56A981C974}" type="parTrans" cxnId="{ABB867F8-68CF-4D6A-A87A-26919393227D}">
      <dgm:prSet/>
      <dgm:spPr/>
      <dgm:t>
        <a:bodyPr/>
        <a:lstStyle/>
        <a:p>
          <a:endParaRPr lang="id-ID"/>
        </a:p>
      </dgm:t>
    </dgm:pt>
    <dgm:pt modelId="{4F174D86-47DA-425B-B18A-7627E44796FA}" type="sibTrans" cxnId="{ABB867F8-68CF-4D6A-A87A-26919393227D}">
      <dgm:prSet/>
      <dgm:spPr/>
      <dgm:t>
        <a:bodyPr/>
        <a:lstStyle/>
        <a:p>
          <a:endParaRPr lang="id-ID"/>
        </a:p>
      </dgm:t>
    </dgm:pt>
    <dgm:pt modelId="{321B79EA-A548-4F2E-8581-45883DB57F6E}" type="pres">
      <dgm:prSet presAssocID="{4612C927-F05D-4AB2-A747-1F222EABC1A4}" presName="CompostProcess" presStyleCnt="0">
        <dgm:presLayoutVars>
          <dgm:dir/>
          <dgm:resizeHandles val="exact"/>
        </dgm:presLayoutVars>
      </dgm:prSet>
      <dgm:spPr/>
    </dgm:pt>
    <dgm:pt modelId="{3231B2A7-EB41-4E0F-88B8-13D4C4F06096}" type="pres">
      <dgm:prSet presAssocID="{4612C927-F05D-4AB2-A747-1F222EABC1A4}" presName="arrow" presStyleLbl="bgShp" presStyleIdx="0" presStyleCnt="1" custScaleX="84700" custLinFactNeighborX="-20216"/>
      <dgm:spPr>
        <a:solidFill>
          <a:schemeClr val="accent4">
            <a:lumMod val="75000"/>
          </a:schemeClr>
        </a:solidFill>
      </dgm:spPr>
    </dgm:pt>
    <dgm:pt modelId="{FCCFC887-81B7-4D7B-AC64-8CDAE90AC166}" type="pres">
      <dgm:prSet presAssocID="{4612C927-F05D-4AB2-A747-1F222EABC1A4}" presName="linearProcess" presStyleCnt="0"/>
      <dgm:spPr/>
    </dgm:pt>
    <dgm:pt modelId="{D786DCCB-0EAA-4706-A3CB-AEF771B1E28D}" type="pres">
      <dgm:prSet presAssocID="{DC4FC792-5880-4DB3-9670-071AD29E2A71}" presName="textNode" presStyleLbl="node1" presStyleIdx="0" presStyleCnt="3" custScaleX="48605" custLinFactNeighborX="-21701" custLinFactNeighborY="-1480">
        <dgm:presLayoutVars>
          <dgm:bulletEnabled val="1"/>
        </dgm:presLayoutVars>
      </dgm:prSet>
      <dgm:spPr/>
    </dgm:pt>
    <dgm:pt modelId="{F980B44B-76C0-4862-B103-65F7F65477E0}" type="pres">
      <dgm:prSet presAssocID="{E816B611-24E5-4409-9EBA-658AA22F8083}" presName="sibTrans" presStyleCnt="0"/>
      <dgm:spPr/>
    </dgm:pt>
    <dgm:pt modelId="{D4CD5ED4-3230-42A3-A577-37FE4B7A36A7}" type="pres">
      <dgm:prSet presAssocID="{7F5AE416-311B-482E-B231-A7EF2AD3E2D2}" presName="textNode" presStyleLbl="node1" presStyleIdx="1" presStyleCnt="3" custScaleX="70464" custLinFactX="-372" custLinFactNeighborX="-100000" custLinFactNeighborY="-740">
        <dgm:presLayoutVars>
          <dgm:bulletEnabled val="1"/>
        </dgm:presLayoutVars>
      </dgm:prSet>
      <dgm:spPr/>
    </dgm:pt>
    <dgm:pt modelId="{70B31260-4436-46C6-829A-15F850F45221}" type="pres">
      <dgm:prSet presAssocID="{9AA7CEC0-342A-4D6A-AE70-8B5713273F2E}" presName="sibTrans" presStyleCnt="0"/>
      <dgm:spPr/>
    </dgm:pt>
    <dgm:pt modelId="{D5A6403A-F543-4A82-9022-BFB6EE4A282F}" type="pres">
      <dgm:prSet presAssocID="{DBBCF31E-EDBF-4DD9-8DA0-ECC8B1224C3F}" presName="textNode" presStyleLbl="node1" presStyleIdx="2" presStyleCnt="3" custScaleX="89885" custScaleY="160786" custLinFactNeighborX="99432" custLinFactNeighborY="740">
        <dgm:presLayoutVars>
          <dgm:bulletEnabled val="1"/>
        </dgm:presLayoutVars>
      </dgm:prSet>
      <dgm:spPr/>
    </dgm:pt>
  </dgm:ptLst>
  <dgm:cxnLst>
    <dgm:cxn modelId="{534F852B-87F6-43F3-8AAE-2A73022516F4}" srcId="{4612C927-F05D-4AB2-A747-1F222EABC1A4}" destId="{DC4FC792-5880-4DB3-9670-071AD29E2A71}" srcOrd="0" destOrd="0" parTransId="{B530FE17-B683-49B1-8BD8-91DBCE523C29}" sibTransId="{E816B611-24E5-4409-9EBA-658AA22F8083}"/>
    <dgm:cxn modelId="{73E78E89-FBEE-47D6-A312-783BBCEC08E7}" type="presOf" srcId="{DBBCF31E-EDBF-4DD9-8DA0-ECC8B1224C3F}" destId="{D5A6403A-F543-4A82-9022-BFB6EE4A282F}" srcOrd="0" destOrd="0" presId="urn:microsoft.com/office/officeart/2005/8/layout/hProcess9"/>
    <dgm:cxn modelId="{B11CD1D8-1736-424F-AD51-7C5F44943803}" type="presOf" srcId="{7F5AE416-311B-482E-B231-A7EF2AD3E2D2}" destId="{D4CD5ED4-3230-42A3-A577-37FE4B7A36A7}" srcOrd="0" destOrd="0" presId="urn:microsoft.com/office/officeart/2005/8/layout/hProcess9"/>
    <dgm:cxn modelId="{D324B8DF-A69A-4BA7-9035-4020A7DDC10E}" type="presOf" srcId="{4612C927-F05D-4AB2-A747-1F222EABC1A4}" destId="{321B79EA-A548-4F2E-8581-45883DB57F6E}" srcOrd="0" destOrd="0" presId="urn:microsoft.com/office/officeart/2005/8/layout/hProcess9"/>
    <dgm:cxn modelId="{76556DE5-69C9-46DB-ACF0-2CE5F55589F3}" type="presOf" srcId="{DC4FC792-5880-4DB3-9670-071AD29E2A71}" destId="{D786DCCB-0EAA-4706-A3CB-AEF771B1E28D}" srcOrd="0" destOrd="0" presId="urn:microsoft.com/office/officeart/2005/8/layout/hProcess9"/>
    <dgm:cxn modelId="{ABB867F8-68CF-4D6A-A87A-26919393227D}" srcId="{4612C927-F05D-4AB2-A747-1F222EABC1A4}" destId="{DBBCF31E-EDBF-4DD9-8DA0-ECC8B1224C3F}" srcOrd="2" destOrd="0" parTransId="{27D4C08D-F460-4EFF-8789-3E56A981C974}" sibTransId="{4F174D86-47DA-425B-B18A-7627E44796FA}"/>
    <dgm:cxn modelId="{69C1A8FC-794D-4FBA-BC4B-04A7A0A0CE33}" srcId="{4612C927-F05D-4AB2-A747-1F222EABC1A4}" destId="{7F5AE416-311B-482E-B231-A7EF2AD3E2D2}" srcOrd="1" destOrd="0" parTransId="{A7E501BB-703E-41FF-97BC-33B89E6A9961}" sibTransId="{9AA7CEC0-342A-4D6A-AE70-8B5713273F2E}"/>
    <dgm:cxn modelId="{799FF47E-523B-4886-B4B2-BFAC25387A5C}" type="presParOf" srcId="{321B79EA-A548-4F2E-8581-45883DB57F6E}" destId="{3231B2A7-EB41-4E0F-88B8-13D4C4F06096}" srcOrd="0" destOrd="0" presId="urn:microsoft.com/office/officeart/2005/8/layout/hProcess9"/>
    <dgm:cxn modelId="{E2AE2710-7CF3-4A61-955E-74554310219D}" type="presParOf" srcId="{321B79EA-A548-4F2E-8581-45883DB57F6E}" destId="{FCCFC887-81B7-4D7B-AC64-8CDAE90AC166}" srcOrd="1" destOrd="0" presId="urn:microsoft.com/office/officeart/2005/8/layout/hProcess9"/>
    <dgm:cxn modelId="{263782BE-9236-4EA1-AB93-3007E25493A4}" type="presParOf" srcId="{FCCFC887-81B7-4D7B-AC64-8CDAE90AC166}" destId="{D786DCCB-0EAA-4706-A3CB-AEF771B1E28D}" srcOrd="0" destOrd="0" presId="urn:microsoft.com/office/officeart/2005/8/layout/hProcess9"/>
    <dgm:cxn modelId="{9A8A17EC-4CB5-4E72-A92F-84CC7E22A483}" type="presParOf" srcId="{FCCFC887-81B7-4D7B-AC64-8CDAE90AC166}" destId="{F980B44B-76C0-4862-B103-65F7F65477E0}" srcOrd="1" destOrd="0" presId="urn:microsoft.com/office/officeart/2005/8/layout/hProcess9"/>
    <dgm:cxn modelId="{1548EA12-2FC4-4F3E-B3D3-8DBE7F219C6E}" type="presParOf" srcId="{FCCFC887-81B7-4D7B-AC64-8CDAE90AC166}" destId="{D4CD5ED4-3230-42A3-A577-37FE4B7A36A7}" srcOrd="2" destOrd="0" presId="urn:microsoft.com/office/officeart/2005/8/layout/hProcess9"/>
    <dgm:cxn modelId="{A578E6A4-C1EB-4EC4-AD18-36C05EC6B09D}" type="presParOf" srcId="{FCCFC887-81B7-4D7B-AC64-8CDAE90AC166}" destId="{70B31260-4436-46C6-829A-15F850F45221}" srcOrd="3" destOrd="0" presId="urn:microsoft.com/office/officeart/2005/8/layout/hProcess9"/>
    <dgm:cxn modelId="{39013F34-2256-4C65-9ADB-063F8AF7FD57}" type="presParOf" srcId="{FCCFC887-81B7-4D7B-AC64-8CDAE90AC166}" destId="{D5A6403A-F543-4A82-9022-BFB6EE4A28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1B2A7-EB41-4E0F-88B8-13D4C4F06096}">
      <dsp:nvSpPr>
        <dsp:cNvPr id="0" name=""/>
        <dsp:cNvSpPr/>
      </dsp:nvSpPr>
      <dsp:spPr>
        <a:xfrm>
          <a:off x="0" y="0"/>
          <a:ext cx="4114810" cy="3266591"/>
        </a:xfrm>
        <a:prstGeom prst="rightArrow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6DCCB-0EAA-4706-A3CB-AEF771B1E28D}">
      <dsp:nvSpPr>
        <dsp:cNvPr id="0" name=""/>
        <dsp:cNvSpPr/>
      </dsp:nvSpPr>
      <dsp:spPr>
        <a:xfrm>
          <a:off x="88950" y="960639"/>
          <a:ext cx="1450139" cy="130663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Pangan</a:t>
          </a:r>
          <a:r>
            <a:rPr lang="sv-SE" sz="4400" kern="1200" dirty="0"/>
            <a:t>  </a:t>
          </a:r>
          <a:endParaRPr lang="id-ID" sz="4400" kern="1200" dirty="0"/>
        </a:p>
      </dsp:txBody>
      <dsp:txXfrm>
        <a:off x="152735" y="1024424"/>
        <a:ext cx="1322569" cy="1179066"/>
      </dsp:txXfrm>
    </dsp:sp>
    <dsp:sp modelId="{D4CD5ED4-3230-42A3-A577-37FE4B7A36A7}">
      <dsp:nvSpPr>
        <dsp:cNvPr id="0" name=""/>
        <dsp:cNvSpPr/>
      </dsp:nvSpPr>
      <dsp:spPr>
        <a:xfrm>
          <a:off x="1557925" y="970308"/>
          <a:ext cx="2102307" cy="130663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- </a:t>
          </a:r>
          <a:r>
            <a:rPr lang="sv-SE" sz="2000" b="1" kern="1200" dirty="0"/>
            <a:t>Kebutuhan dasar manusia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- merupakan hak asasi</a:t>
          </a:r>
          <a:r>
            <a:rPr lang="sv-SE" sz="1800" b="1" kern="1200" dirty="0"/>
            <a:t>   </a:t>
          </a:r>
          <a:endParaRPr lang="id-ID" sz="1800" b="1" kern="1200" dirty="0"/>
        </a:p>
      </dsp:txBody>
      <dsp:txXfrm>
        <a:off x="1621710" y="1034093"/>
        <a:ext cx="1974737" cy="1179066"/>
      </dsp:txXfrm>
    </dsp:sp>
    <dsp:sp modelId="{D5A6403A-F543-4A82-9022-BFB6EE4A282F}">
      <dsp:nvSpPr>
        <dsp:cNvPr id="0" name=""/>
        <dsp:cNvSpPr/>
      </dsp:nvSpPr>
      <dsp:spPr>
        <a:xfrm>
          <a:off x="4066092" y="592520"/>
          <a:ext cx="2681737" cy="2100888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b="1" kern="1200" dirty="0"/>
            <a:t>Harus tersedia: 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300" b="1" kern="1200" dirty="0"/>
            <a:t>terjangkau, cukup, aman,</a:t>
          </a:r>
          <a:r>
            <a:rPr lang="sv-SE" sz="2300" b="1" kern="1200" dirty="0"/>
            <a:t> bermutu, </a:t>
          </a:r>
        </a:p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SE" sz="2300" b="1" kern="1200" dirty="0"/>
            <a:t>Bergizi</a:t>
          </a:r>
          <a:r>
            <a:rPr lang="id-ID" sz="2300" b="1" kern="1200" dirty="0"/>
            <a:t> seimbang</a:t>
          </a:r>
        </a:p>
      </dsp:txBody>
      <dsp:txXfrm>
        <a:off x="4168649" y="695077"/>
        <a:ext cx="2476623" cy="1895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354CE-409D-4094-994E-60B91F27B779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2A99-E27C-44EF-976D-09AB4F635F5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20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CD2516-C95A-417C-BC39-E6C38CCDAE4D}" type="slidenum">
              <a:rPr lang="id-ID"/>
              <a:pPr eaLnBrk="1" hangingPunct="1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04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C2E5-EFEE-4389-BF06-B3E91D5D7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2C6E0-0646-4492-9A16-A625F0643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ADC36-614C-4782-9590-A8ADC96A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1A8BE-768D-4E49-AE35-12CFC6B3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C8FEB-BCC2-44A7-BA25-D383F627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02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5A9FF-F62C-492C-850D-D3B792C1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6E5B1-17BB-461E-852C-9CFBEF57C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A4AFF-22EA-4D5B-A404-8B0449B0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8EC7-14FE-4E6F-BCBD-41716419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50F1-541C-43FB-B029-0C43D323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807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79584B-5525-41F3-99E8-598EFCCFF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71C4A-127B-46DB-8163-82262E582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1F4B-2B5B-49CD-9554-C0CA25F3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880C-A29E-4347-AC3C-2B88F84E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2EAC-0DE5-4825-B135-44C45660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64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1D97-48FB-48B7-8830-425B5DC2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60A6-59F2-4FEC-9851-45646383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E5D34-87EE-4377-B9A9-A969E0BD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9921-6126-4092-A3FB-BCC5D902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3039-3E98-4268-835D-47423913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864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455E-968F-4E3B-8D7E-606362B6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F8583-B49C-427B-9868-BC144237B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FDBB6-1C28-4655-8A03-1C18433C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4A14-38BB-49BB-B6CC-65130F7C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6DD75-01F1-408D-A520-7D95ACE0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57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2CB2-03E9-4BC8-9D1B-704E2AA6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10E9D-3D0E-41FA-9B65-40D363AE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F0D3-F058-4B3E-85DC-D58EB9835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4732F-1232-49A9-A9A5-41A51295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6DE22-02FB-4E6A-9E70-285C7F48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2C9F2-1881-468A-A6CA-2D80EEB3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719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BF53-4BA5-4FE5-91D7-CB6B637A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01EB6-DA88-4E71-BF2C-BDE2BEBD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2BE46-EC92-4603-AE14-2E7BDD3B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18FC7-476D-4D02-8919-B0FC72263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BDA41-21A6-48E3-B802-7D99397ED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63153-673F-4825-A98C-BD972B2E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5D1E5-63DE-4D71-BCED-5A4EF7A9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F06DD-1921-4603-8D2D-F96B23B4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36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BFA5-DC4C-4C14-B028-00B3B9A3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450FC-A96C-46F4-9F30-F41D05F3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8D6B-09DC-440D-AC1F-6242CEBB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68E83-B6C8-43E3-9062-F08CA110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02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CAC71-633F-4280-B3BA-29AB53DC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94145-9B13-4C5A-81AD-1D520041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CDD60-AA1E-45DB-B7B0-C8833C82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210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42A0-AB4D-4472-AD5F-AA7B249C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CFDF8-731F-4E28-AB90-4256451E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150AB-E9B1-45A5-A5DA-B415DA4D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0CD66-5140-4826-AE01-CC3E1F7A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6FD5C-0804-493E-AE8E-58612907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3D731-7400-4487-A622-F740E102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6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8181-8DC1-4979-80E1-6F60FA04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73B33-8EFE-4ADB-B5FC-3B4492789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9FBA0-B003-4014-BCDA-7101664B2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2DDF9-958E-4F9E-92AB-F30B2D66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F349C-E108-4926-95C9-3DB934A0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533FC-8EA0-4C38-BA4D-056010AB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005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454ED-5B51-40C5-A73D-7B448EF3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E8B4-0C4D-4D70-9D0C-66790BA1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007D4-2B12-4696-867C-AE1D6793C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749B-355D-47DE-9F6D-BAF1AE23227D}" type="datetimeFigureOut">
              <a:rPr lang="en-ID" smtClean="0"/>
              <a:t>30/05/2025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BECED-099B-4FBC-9037-EF6D862F3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6BD34-67A8-4937-ADBF-2DB79203F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1DD2-DA07-498C-9C35-05E7E5DEE2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7097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rFGAZj529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3669-B888-44BD-9AF2-3E0B7979B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3" y="1496807"/>
            <a:ext cx="11860694" cy="2742684"/>
          </a:xfr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b="1" dirty="0"/>
              <a:t>Sosialisasi </a:t>
            </a:r>
            <a:r>
              <a:rPr lang="en-ID" b="1" dirty="0" err="1"/>
              <a:t>Konsumsi</a:t>
            </a:r>
            <a:r>
              <a:rPr lang="en-ID" b="1" dirty="0"/>
              <a:t> Pangan B2SA </a:t>
            </a:r>
            <a:r>
              <a:rPr lang="en-ID" sz="4800" b="1" dirty="0" err="1"/>
              <a:t>Pengembangan</a:t>
            </a:r>
            <a:r>
              <a:rPr lang="en-ID" sz="4800" b="1" dirty="0"/>
              <a:t> D</a:t>
            </a:r>
            <a:r>
              <a:rPr lang="id-ID" sz="4800" b="1" dirty="0"/>
              <a:t>esa</a:t>
            </a:r>
            <a:r>
              <a:rPr lang="en-ID" sz="4800" b="1" dirty="0"/>
              <a:t> B2SA</a:t>
            </a:r>
            <a:br>
              <a:rPr lang="en-ID" b="1" dirty="0"/>
            </a:br>
            <a:r>
              <a:rPr lang="en-ID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en-ID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E2B5F-9573-4798-A725-71BFA9ED0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21" y="4419600"/>
            <a:ext cx="11860693" cy="2327563"/>
          </a:xfr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d-ID" sz="24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Pangan Kabupaten Gunungkidul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2800" dirty="0">
                <a:solidFill>
                  <a:srgbClr val="002060"/>
                </a:solidFill>
              </a:rPr>
              <a:t>Bidang Ketahanan Pangan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2800" dirty="0">
                <a:solidFill>
                  <a:srgbClr val="002060"/>
                </a:solidFill>
              </a:rPr>
              <a:t>(Kelompok Substansi Penganekaragaman Konsumsi Pangan)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d-ID" sz="2800" dirty="0">
                <a:solidFill>
                  <a:srgbClr val="002060"/>
                </a:solidFill>
              </a:rPr>
              <a:t>Juni 2025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rgbClr val="002060"/>
              </a:solidFill>
            </a:endParaRPr>
          </a:p>
          <a:p>
            <a:endParaRPr lang="en-ID" dirty="0"/>
          </a:p>
        </p:txBody>
      </p:sp>
      <p:pic>
        <p:nvPicPr>
          <p:cNvPr id="4" name="object 20">
            <a:extLst>
              <a:ext uri="{FF2B5EF4-FFF2-40B4-BE49-F238E27FC236}">
                <a16:creationId xmlns:a16="http://schemas.microsoft.com/office/drawing/2014/main" id="{6D13942A-3FEE-F3BE-EA31-DE8CC3002D7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070" y="238539"/>
            <a:ext cx="1484243" cy="1078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4BECF9-3A87-9303-DCCE-C0E7E213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226" y="238539"/>
            <a:ext cx="937888" cy="11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B9F0C47-6218-EC74-DED9-5962C5830F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Gizi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di Indonesia</a:t>
            </a:r>
            <a:endParaRPr lang="en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621AD09-5E4D-69A3-0C24-96F164DC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/>
              <a:t>Stunting</a:t>
            </a:r>
          </a:p>
          <a:p>
            <a:pPr algn="just"/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masalah</a:t>
            </a:r>
            <a:r>
              <a:rPr lang="en-US" sz="3600" dirty="0"/>
              <a:t> </a:t>
            </a:r>
            <a:r>
              <a:rPr lang="en-US" sz="3600" dirty="0" err="1"/>
              <a:t>kekurangan</a:t>
            </a:r>
            <a:r>
              <a:rPr lang="en-US" sz="3600" dirty="0"/>
              <a:t> </a:t>
            </a:r>
            <a:r>
              <a:rPr lang="en-US" sz="3600" dirty="0" err="1"/>
              <a:t>gizi</a:t>
            </a:r>
            <a:r>
              <a:rPr lang="en-US" sz="3600" dirty="0"/>
              <a:t> </a:t>
            </a:r>
            <a:r>
              <a:rPr lang="en-US" sz="3600" dirty="0" err="1"/>
              <a:t>kronis</a:t>
            </a:r>
            <a:r>
              <a:rPr lang="en-US" sz="3600" dirty="0"/>
              <a:t> yang </a:t>
            </a:r>
            <a:r>
              <a:rPr lang="en-US" sz="3600" dirty="0" err="1"/>
              <a:t>disebabkan</a:t>
            </a:r>
            <a:r>
              <a:rPr lang="en-US" sz="3600" dirty="0"/>
              <a:t> oleh </a:t>
            </a:r>
            <a:r>
              <a:rPr lang="en-US" sz="3600" dirty="0" err="1"/>
              <a:t>minimnya</a:t>
            </a:r>
            <a:r>
              <a:rPr lang="en-US" sz="3600" dirty="0"/>
              <a:t> </a:t>
            </a:r>
            <a:r>
              <a:rPr lang="en-US" sz="3600" dirty="0" err="1"/>
              <a:t>asupan</a:t>
            </a:r>
            <a:r>
              <a:rPr lang="en-US" sz="3600" dirty="0"/>
              <a:t> </a:t>
            </a:r>
            <a:r>
              <a:rPr lang="en-US" sz="3600" dirty="0" err="1"/>
              <a:t>gizi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waktu</a:t>
            </a:r>
            <a:r>
              <a:rPr lang="en-US" sz="3600" dirty="0"/>
              <a:t> yang </a:t>
            </a:r>
            <a:r>
              <a:rPr lang="en-US" sz="3600" dirty="0" err="1"/>
              <a:t>cukup</a:t>
            </a:r>
            <a:r>
              <a:rPr lang="en-US" sz="3600" dirty="0"/>
              <a:t> lama,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menyebabkan</a:t>
            </a:r>
            <a:r>
              <a:rPr lang="en-US" sz="3600" dirty="0"/>
              <a:t> </a:t>
            </a:r>
            <a:r>
              <a:rPr lang="en-US" sz="3600" dirty="0" err="1"/>
              <a:t>gangguan</a:t>
            </a:r>
            <a:r>
              <a:rPr lang="en-US" sz="3600" dirty="0"/>
              <a:t> </a:t>
            </a:r>
            <a:r>
              <a:rPr lang="en-US" sz="3600" dirty="0" err="1"/>
              <a:t>pertumbuhan</a:t>
            </a:r>
            <a:r>
              <a:rPr lang="en-US" sz="3600" dirty="0"/>
              <a:t> pada </a:t>
            </a:r>
            <a:r>
              <a:rPr lang="en-US" sz="3600" dirty="0" err="1"/>
              <a:t>anak</a:t>
            </a:r>
            <a:r>
              <a:rPr lang="en-US" sz="3600" dirty="0"/>
              <a:t> yang </a:t>
            </a:r>
            <a:r>
              <a:rPr lang="en-US" sz="3600" dirty="0" err="1"/>
              <a:t>ditandai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tinggi</a:t>
            </a:r>
            <a:r>
              <a:rPr lang="en-US" sz="3600" dirty="0"/>
              <a:t> badan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rendan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usianya</a:t>
            </a:r>
            <a:r>
              <a:rPr lang="en-US" sz="3600" dirty="0"/>
              <a:t> ( TB/U)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14122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15424" y="3205502"/>
            <a:ext cx="289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b="1" dirty="0"/>
              <a:t>Mengonsumsi makanan gorengan dan berlemak </a:t>
            </a:r>
          </a:p>
        </p:txBody>
      </p:sp>
      <p:sp>
        <p:nvSpPr>
          <p:cNvPr id="7174" name="TextBox 31"/>
          <p:cNvSpPr txBox="1">
            <a:spLocks noChangeArrowheads="1"/>
          </p:cNvSpPr>
          <p:nvPr/>
        </p:nvSpPr>
        <p:spPr bwMode="auto">
          <a:xfrm>
            <a:off x="425670" y="4729163"/>
            <a:ext cx="28271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dirty="0"/>
              <a:t>Minum minuman</a:t>
            </a:r>
          </a:p>
          <a:p>
            <a:pPr algn="ctr" eaLnBrk="1" hangingPunct="1"/>
            <a:r>
              <a:rPr lang="id-ID" dirty="0"/>
              <a:t>bersoda</a:t>
            </a:r>
          </a:p>
        </p:txBody>
      </p:sp>
      <p:sp>
        <p:nvSpPr>
          <p:cNvPr id="7175" name="TextBox 39"/>
          <p:cNvSpPr txBox="1">
            <a:spLocks noChangeArrowheads="1"/>
          </p:cNvSpPr>
          <p:nvPr/>
        </p:nvSpPr>
        <p:spPr bwMode="auto">
          <a:xfrm>
            <a:off x="425670" y="2063751"/>
            <a:ext cx="29017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b="1" dirty="0"/>
              <a:t>Jarang mengonsumsi</a:t>
            </a:r>
          </a:p>
          <a:p>
            <a:pPr algn="ctr" eaLnBrk="1" hangingPunct="1"/>
            <a:r>
              <a:rPr lang="id-ID" b="1" dirty="0"/>
              <a:t>Buah dan Sayur</a:t>
            </a:r>
          </a:p>
        </p:txBody>
      </p:sp>
      <p:cxnSp>
        <p:nvCxnSpPr>
          <p:cNvPr id="45" name="Elbow Connector 21"/>
          <p:cNvCxnSpPr>
            <a:stCxn id="7175" idx="3"/>
          </p:cNvCxnSpPr>
          <p:nvPr/>
        </p:nvCxnSpPr>
        <p:spPr>
          <a:xfrm>
            <a:off x="3327402" y="2386917"/>
            <a:ext cx="1255712" cy="2043796"/>
          </a:xfrm>
          <a:prstGeom prst="bentConnector2">
            <a:avLst/>
          </a:prstGeom>
          <a:ln w="57150">
            <a:solidFill>
              <a:srgbClr val="242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3143251" y="3429000"/>
            <a:ext cx="1008063" cy="863600"/>
          </a:xfrm>
          <a:prstGeom prst="bentConnector3">
            <a:avLst>
              <a:gd name="adj1" fmla="val 50000"/>
            </a:avLst>
          </a:prstGeom>
          <a:ln w="57150">
            <a:solidFill>
              <a:srgbClr val="242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2927351" y="5060951"/>
            <a:ext cx="1490663" cy="385763"/>
          </a:xfrm>
          <a:prstGeom prst="bentConnector3">
            <a:avLst>
              <a:gd name="adj1" fmla="val 50000"/>
            </a:avLst>
          </a:prstGeom>
          <a:ln w="57150">
            <a:solidFill>
              <a:srgbClr val="242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flipV="1">
            <a:off x="2927351" y="5734051"/>
            <a:ext cx="1577975" cy="671513"/>
          </a:xfrm>
          <a:prstGeom prst="bentConnector3">
            <a:avLst>
              <a:gd name="adj1" fmla="val 50000"/>
            </a:avLst>
          </a:prstGeom>
          <a:ln w="57150">
            <a:solidFill>
              <a:srgbClr val="242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68"/>
          <p:cNvSpPr txBox="1">
            <a:spLocks noChangeArrowheads="1"/>
          </p:cNvSpPr>
          <p:nvPr/>
        </p:nvSpPr>
        <p:spPr bwMode="auto">
          <a:xfrm>
            <a:off x="1227417" y="6210911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dirty="0"/>
              <a:t>Malas</a:t>
            </a:r>
          </a:p>
        </p:txBody>
      </p:sp>
      <p:cxnSp>
        <p:nvCxnSpPr>
          <p:cNvPr id="51" name="Elbow Connector 50"/>
          <p:cNvCxnSpPr/>
          <p:nvPr/>
        </p:nvCxnSpPr>
        <p:spPr>
          <a:xfrm>
            <a:off x="3143250" y="1427164"/>
            <a:ext cx="2160588" cy="1716087"/>
          </a:xfrm>
          <a:prstGeom prst="bentConnector3">
            <a:avLst>
              <a:gd name="adj1" fmla="val 76387"/>
            </a:avLst>
          </a:prstGeom>
          <a:ln w="57150">
            <a:solidFill>
              <a:srgbClr val="242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2" name="Picture 21" descr="D:\GIRI\BACKUp\Desktop\SMO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4" y="3925889"/>
            <a:ext cx="3444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Elbow Connector 52"/>
          <p:cNvCxnSpPr/>
          <p:nvPr/>
        </p:nvCxnSpPr>
        <p:spPr>
          <a:xfrm rot="16200000" flipH="1">
            <a:off x="5036345" y="2364583"/>
            <a:ext cx="2270125" cy="852487"/>
          </a:xfrm>
          <a:prstGeom prst="bentConnector3">
            <a:avLst>
              <a:gd name="adj1" fmla="val 40244"/>
            </a:avLst>
          </a:prstGeom>
          <a:ln w="57150">
            <a:solidFill>
              <a:srgbClr val="242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99"/>
          <p:cNvSpPr txBox="1">
            <a:spLocks noChangeArrowheads="1"/>
          </p:cNvSpPr>
          <p:nvPr/>
        </p:nvSpPr>
        <p:spPr bwMode="auto">
          <a:xfrm>
            <a:off x="4872039" y="1316038"/>
            <a:ext cx="1728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dirty="0"/>
              <a:t>Merokok</a:t>
            </a:r>
          </a:p>
        </p:txBody>
      </p:sp>
      <p:pic>
        <p:nvPicPr>
          <p:cNvPr id="7185" name="Picture 8" descr="D:\GIRI\BACKUp\Desktop\alkoh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800601"/>
            <a:ext cx="6096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Elbow Connector 56"/>
          <p:cNvCxnSpPr/>
          <p:nvPr/>
        </p:nvCxnSpPr>
        <p:spPr>
          <a:xfrm>
            <a:off x="4049714" y="5529263"/>
            <a:ext cx="822325" cy="876300"/>
          </a:xfrm>
          <a:prstGeom prst="bentConnector3">
            <a:avLst/>
          </a:prstGeom>
          <a:ln w="57150">
            <a:solidFill>
              <a:srgbClr val="242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TextBox 106"/>
          <p:cNvSpPr txBox="1">
            <a:spLocks noChangeArrowheads="1"/>
          </p:cNvSpPr>
          <p:nvPr/>
        </p:nvSpPr>
        <p:spPr bwMode="auto">
          <a:xfrm>
            <a:off x="4797606" y="6223225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dirty="0"/>
              <a:t>Minum Alkohol</a:t>
            </a:r>
          </a:p>
        </p:txBody>
      </p:sp>
      <p:sp>
        <p:nvSpPr>
          <p:cNvPr id="7188" name="TextBox 77"/>
          <p:cNvSpPr txBox="1">
            <a:spLocks noChangeArrowheads="1"/>
          </p:cNvSpPr>
          <p:nvPr/>
        </p:nvSpPr>
        <p:spPr bwMode="auto">
          <a:xfrm>
            <a:off x="173421" y="1206501"/>
            <a:ext cx="304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dirty="0"/>
              <a:t>Jarang Aktivitas</a:t>
            </a:r>
          </a:p>
          <a:p>
            <a:pPr algn="ctr" eaLnBrk="1" hangingPunct="1"/>
            <a:r>
              <a:rPr lang="id-ID" dirty="0"/>
              <a:t>Fisik</a:t>
            </a:r>
          </a:p>
        </p:txBody>
      </p:sp>
      <p:pic>
        <p:nvPicPr>
          <p:cNvPr id="7189" name="Picture 20" descr="D:\GIRI\BACKUp\Desktop\f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9"/>
          <a:stretch>
            <a:fillRect/>
          </a:stretch>
        </p:blipFill>
        <p:spPr bwMode="auto">
          <a:xfrm>
            <a:off x="4119165" y="2757195"/>
            <a:ext cx="3016250" cy="3823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7532443" y="1427163"/>
            <a:ext cx="0" cy="4883150"/>
          </a:xfrm>
          <a:prstGeom prst="line">
            <a:avLst/>
          </a:prstGeom>
          <a:ln w="5715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hape 238"/>
          <p:cNvSpPr>
            <a:spLocks noChangeArrowheads="1"/>
          </p:cNvSpPr>
          <p:nvPr/>
        </p:nvSpPr>
        <p:spPr bwMode="auto">
          <a:xfrm>
            <a:off x="173421" y="280008"/>
            <a:ext cx="11745310" cy="738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91439" bIns="91439" anchor="ctr">
            <a:spAutoFit/>
          </a:bodyPr>
          <a:lstStyle/>
          <a:p>
            <a:pPr algn="ctr">
              <a:defRPr/>
            </a:pPr>
            <a:r>
              <a:rPr lang="en-US" sz="3600" b="1" dirty="0" err="1">
                <a:ea typeface="Helvetica"/>
                <a:cs typeface="Helvetica"/>
                <a:sym typeface="Helvetica"/>
              </a:rPr>
              <a:t>Perubahan</a:t>
            </a:r>
            <a:r>
              <a:rPr lang="en-US" sz="3600" b="1" dirty="0">
                <a:ea typeface="Helvetica"/>
                <a:cs typeface="Helvetica"/>
                <a:sym typeface="Helvetica"/>
              </a:rPr>
              <a:t> Gaya </a:t>
            </a:r>
            <a:r>
              <a:rPr lang="en-US" sz="3600" b="1" dirty="0" err="1">
                <a:ea typeface="Helvetica"/>
                <a:cs typeface="Helvetica"/>
                <a:sym typeface="Helvetica"/>
              </a:rPr>
              <a:t>Hidup</a:t>
            </a:r>
            <a:r>
              <a:rPr lang="en-US" sz="3600" b="1" dirty="0">
                <a:ea typeface="Helvetica"/>
                <a:cs typeface="Helvetica"/>
                <a:sym typeface="Helvetica"/>
              </a:rPr>
              <a:t> Yang Kurang </a:t>
            </a:r>
            <a:r>
              <a:rPr lang="en-US" sz="3600" b="1" dirty="0" err="1">
                <a:ea typeface="Helvetica"/>
                <a:cs typeface="Helvetica"/>
                <a:sym typeface="Helvetica"/>
              </a:rPr>
              <a:t>Baik</a:t>
            </a:r>
            <a:endParaRPr lang="id-ID" sz="3600" b="1" dirty="0">
              <a:ea typeface="Helvetica"/>
              <a:cs typeface="Helvetica"/>
              <a:sym typeface="Helvetica"/>
            </a:endParaRPr>
          </a:p>
        </p:txBody>
      </p:sp>
      <p:sp>
        <p:nvSpPr>
          <p:cNvPr id="720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526137" y="6336562"/>
            <a:ext cx="2253816" cy="48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50B38F-53E6-4616-9952-414BDCBC435F}" type="slidenum">
              <a:rPr lang="en-US" sz="1400" b="1" smtClean="0">
                <a:solidFill>
                  <a:schemeClr val="bg1"/>
                </a:solidFill>
              </a:rPr>
              <a:pPr eaLnBrk="1" hangingPunct="1"/>
              <a:t>11</a:t>
            </a:fld>
            <a:r>
              <a:rPr lang="id-ID" altLang="id-ID" sz="1400" i="1" dirty="0">
                <a:ea typeface="ヒラギノ角ゴ Pro W3"/>
                <a:cs typeface="ヒラギノ角ゴ Pro W3"/>
              </a:rPr>
              <a:t>(Adapted: Kemenkes RI)</a:t>
            </a:r>
            <a:endParaRPr lang="en-US" sz="1050" b="1" dirty="0">
              <a:ea typeface="Helvetica"/>
              <a:cs typeface="Helvetica"/>
              <a:sym typeface="Helvetica"/>
            </a:endParaRPr>
          </a:p>
          <a:p>
            <a:pPr eaLnBrk="1" hangingPunct="1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Pentagon 41"/>
          <p:cNvSpPr/>
          <p:nvPr/>
        </p:nvSpPr>
        <p:spPr>
          <a:xfrm>
            <a:off x="7349032" y="1427163"/>
            <a:ext cx="922024" cy="50927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39038" y="2416176"/>
            <a:ext cx="304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d-ID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MENYEBABKAN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101"/>
          <p:cNvSpPr txBox="1">
            <a:spLocks noChangeArrowheads="1"/>
          </p:cNvSpPr>
          <p:nvPr/>
        </p:nvSpPr>
        <p:spPr bwMode="auto">
          <a:xfrm>
            <a:off x="8454467" y="2802880"/>
            <a:ext cx="3464264" cy="215443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</a:rPr>
              <a:t>HIPERTENSI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id-ID" sz="1200" b="1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</a:rPr>
              <a:t>JANTUNG KORONER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</a:rPr>
              <a:t>STROKE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d-ID" sz="2400" b="1" dirty="0">
                <a:solidFill>
                  <a:srgbClr val="FF0000"/>
                </a:solidFill>
              </a:rPr>
              <a:t>DIABETES MELLITUS</a:t>
            </a:r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8454467" y="1731377"/>
            <a:ext cx="3325486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400" b="1" dirty="0">
                <a:solidFill>
                  <a:srgbClr val="2424DC"/>
                </a:solidFill>
              </a:rPr>
              <a:t>Penyakit Tidak Menular </a:t>
            </a:r>
            <a:endParaRPr lang="en-US" sz="2400" b="1" dirty="0">
              <a:solidFill>
                <a:srgbClr val="2424DC"/>
              </a:solidFill>
            </a:endParaRPr>
          </a:p>
          <a:p>
            <a:pPr algn="ctr" eaLnBrk="1" hangingPunct="1"/>
            <a:r>
              <a:rPr lang="id-ID" sz="2400" b="1" dirty="0">
                <a:solidFill>
                  <a:srgbClr val="2424DC"/>
                </a:solidFill>
              </a:rPr>
              <a:t>(PTM)</a:t>
            </a:r>
          </a:p>
        </p:txBody>
      </p:sp>
      <p:sp>
        <p:nvSpPr>
          <p:cNvPr id="26" name="TextBox 94">
            <a:extLst>
              <a:ext uri="{FF2B5EF4-FFF2-40B4-BE49-F238E27FC236}">
                <a16:creationId xmlns:a16="http://schemas.microsoft.com/office/drawing/2014/main" id="{3713ED44-BACE-4EDF-9D1F-FD13E029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5" y="5113292"/>
            <a:ext cx="193833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</a:rPr>
              <a:t>OBESITAS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34039"/>
            <a:ext cx="11719775" cy="803033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err="1"/>
              <a:t>Kebutuhan</a:t>
            </a:r>
            <a:r>
              <a:rPr lang="en-US" sz="3600" b="1" dirty="0"/>
              <a:t> </a:t>
            </a:r>
            <a:r>
              <a:rPr lang="en-US" sz="3600" b="1" dirty="0" err="1"/>
              <a:t>Gizi</a:t>
            </a:r>
            <a:r>
              <a:rPr lang="en-US" sz="3600" b="1" dirty="0"/>
              <a:t> </a:t>
            </a:r>
            <a:r>
              <a:rPr lang="en-US" sz="3600" b="1" dirty="0" err="1"/>
              <a:t>Mereka</a:t>
            </a:r>
            <a:r>
              <a:rPr lang="en-US" sz="3600" b="1" dirty="0"/>
              <a:t> </a:t>
            </a:r>
            <a:r>
              <a:rPr lang="en-US" sz="3600" b="1" dirty="0" err="1"/>
              <a:t>Berbeda-beda</a:t>
            </a:r>
            <a:endParaRPr lang="id-ID" sz="3600" b="1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494811" y="4984124"/>
            <a:ext cx="9579868" cy="0"/>
          </a:xfrm>
          <a:prstGeom prst="straightConnector1">
            <a:avLst/>
          </a:prstGeom>
          <a:ln w="76200">
            <a:solidFill>
              <a:srgbClr val="2005EB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25529" y="5328343"/>
            <a:ext cx="175021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2005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Pertumbuhan, Perkembangan, Metabolisme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2844" y="5316060"/>
            <a:ext cx="149483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2005E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Tinggi badan, 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Kognitif, </a:t>
            </a:r>
          </a:p>
          <a:p>
            <a:pPr algn="ctr"/>
            <a:r>
              <a:rPr lang="id-ID" dirty="0">
                <a:solidFill>
                  <a:schemeClr val="bg1"/>
                </a:solidFill>
              </a:rPr>
              <a:t>Kesehatan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4811" y="5328343"/>
            <a:ext cx="192425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2005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Kondisi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Hami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/</a:t>
            </a:r>
            <a:r>
              <a:rPr lang="en-US" dirty="0" err="1"/>
              <a:t>Balita</a:t>
            </a:r>
            <a:endParaRPr lang="id-ID" dirty="0"/>
          </a:p>
        </p:txBody>
      </p:sp>
      <p:sp>
        <p:nvSpPr>
          <p:cNvPr id="7" name="Right Arrow 6"/>
          <p:cNvSpPr/>
          <p:nvPr/>
        </p:nvSpPr>
        <p:spPr>
          <a:xfrm>
            <a:off x="3544246" y="5626922"/>
            <a:ext cx="556098" cy="326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6096000" y="5635171"/>
            <a:ext cx="556591" cy="326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14" y="2014530"/>
            <a:ext cx="1031841" cy="2877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55" y="1958367"/>
            <a:ext cx="3124200" cy="293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343" y="1958367"/>
            <a:ext cx="4762500" cy="2886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850B5C-CF79-40C2-83EB-1531BF0C8532}"/>
              </a:ext>
            </a:extLst>
          </p:cNvPr>
          <p:cNvSpPr txBox="1"/>
          <p:nvPr/>
        </p:nvSpPr>
        <p:spPr>
          <a:xfrm>
            <a:off x="8943270" y="5312025"/>
            <a:ext cx="1949573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>
            <a:solidFill>
              <a:srgbClr val="2005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Produktif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Sehat</a:t>
            </a:r>
            <a:r>
              <a:rPr lang="en-US" dirty="0">
                <a:solidFill>
                  <a:schemeClr val="bg1"/>
                </a:solidFill>
              </a:rPr>
              <a:t> dan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Bugar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Right Arrow 9">
            <a:extLst>
              <a:ext uri="{FF2B5EF4-FFF2-40B4-BE49-F238E27FC236}">
                <a16:creationId xmlns:a16="http://schemas.microsoft.com/office/drawing/2014/main" id="{19DAA214-7981-4BBE-9333-61FDA8755FF0}"/>
              </a:ext>
            </a:extLst>
          </p:cNvPr>
          <p:cNvSpPr/>
          <p:nvPr/>
        </p:nvSpPr>
        <p:spPr>
          <a:xfrm>
            <a:off x="8380544" y="5610604"/>
            <a:ext cx="556591" cy="326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3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5" y="262095"/>
            <a:ext cx="11771290" cy="922762"/>
          </a:xfr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/>
              <a:t>Pemenuhan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Dasar </a:t>
            </a:r>
            <a:r>
              <a:rPr lang="en-US" b="1" dirty="0" err="1"/>
              <a:t>Melalui</a:t>
            </a:r>
            <a:r>
              <a:rPr lang="en-US" b="1" dirty="0"/>
              <a:t> B2SA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034401"/>
              </p:ext>
            </p:extLst>
          </p:nvPr>
        </p:nvGraphicFramePr>
        <p:xfrm>
          <a:off x="381840" y="2676939"/>
          <a:ext cx="6747830" cy="326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81840" y="6226573"/>
            <a:ext cx="430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Sumber : UU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no. 18 th 2012 tentang </a:t>
            </a: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Pangan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19738D-AE15-452D-91C2-66B83A10F735}"/>
              </a:ext>
            </a:extLst>
          </p:cNvPr>
          <p:cNvSpPr/>
          <p:nvPr/>
        </p:nvSpPr>
        <p:spPr>
          <a:xfrm>
            <a:off x="8497410" y="2378693"/>
            <a:ext cx="3484235" cy="35648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B2SA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err="1"/>
              <a:t>Beragam</a:t>
            </a:r>
            <a:r>
              <a:rPr lang="en-US" sz="3200" dirty="0"/>
              <a:t>, </a:t>
            </a:r>
            <a:r>
              <a:rPr lang="en-US" sz="3200" dirty="0" err="1"/>
              <a:t>Bergizi</a:t>
            </a:r>
            <a:r>
              <a:rPr lang="en-US" sz="3200" dirty="0"/>
              <a:t>, </a:t>
            </a:r>
            <a:r>
              <a:rPr lang="en-US" sz="3200" dirty="0" err="1"/>
              <a:t>Seimbang</a:t>
            </a:r>
            <a:r>
              <a:rPr lang="en-US" sz="3200" dirty="0"/>
              <a:t>,</a:t>
            </a:r>
          </a:p>
          <a:p>
            <a:pPr algn="ctr"/>
            <a:r>
              <a:rPr lang="en-US" sz="3200" dirty="0"/>
              <a:t> dan Aman)</a:t>
            </a:r>
            <a:endParaRPr lang="en-ID" sz="36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3B0DBC-84B2-44E4-AA25-ED247B559C0F}"/>
              </a:ext>
            </a:extLst>
          </p:cNvPr>
          <p:cNvSpPr/>
          <p:nvPr/>
        </p:nvSpPr>
        <p:spPr>
          <a:xfrm>
            <a:off x="7298088" y="3610730"/>
            <a:ext cx="1030903" cy="1399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8503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5478" y="2087568"/>
            <a:ext cx="11001043" cy="1341432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algn="ctr"/>
            <a:r>
              <a:rPr lang="en-US" sz="4800" b="1" dirty="0">
                <a:latin typeface="+mn-lt"/>
              </a:rPr>
              <a:t>Pola Makan B2SA</a:t>
            </a:r>
            <a:br>
              <a:rPr lang="en-US" sz="4800" b="1" dirty="0">
                <a:latin typeface="+mn-lt"/>
              </a:rPr>
            </a:br>
            <a:r>
              <a:rPr lang="en-US" sz="4800" dirty="0">
                <a:latin typeface="+mn-lt"/>
              </a:rPr>
              <a:t>(</a:t>
            </a:r>
            <a:r>
              <a:rPr lang="en-US" sz="4800" dirty="0" err="1">
                <a:latin typeface="+mn-lt"/>
              </a:rPr>
              <a:t>Beragam</a:t>
            </a:r>
            <a:r>
              <a:rPr lang="en-US" sz="4800" dirty="0">
                <a:latin typeface="+mn-lt"/>
              </a:rPr>
              <a:t>, </a:t>
            </a:r>
            <a:r>
              <a:rPr lang="en-US" sz="4800" dirty="0" err="1">
                <a:latin typeface="+mn-lt"/>
              </a:rPr>
              <a:t>Bergizi</a:t>
            </a:r>
            <a:r>
              <a:rPr lang="id-ID" sz="4800" dirty="0">
                <a:latin typeface="+mn-lt"/>
              </a:rPr>
              <a:t> </a:t>
            </a:r>
            <a:r>
              <a:rPr lang="en-US" sz="4800" dirty="0" err="1">
                <a:latin typeface="+mn-lt"/>
              </a:rPr>
              <a:t>Seimbang</a:t>
            </a:r>
            <a:r>
              <a:rPr lang="en-US" sz="4800" dirty="0">
                <a:latin typeface="+mn-lt"/>
              </a:rPr>
              <a:t> dan Aman)</a:t>
            </a:r>
            <a:endParaRPr sz="4800" b="1" dirty="0">
              <a:latin typeface="+mn-lt"/>
              <a:cs typeface="Trebuchet MS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3323962" y="3565408"/>
            <a:ext cx="5544616" cy="216024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2812" y="1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5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28800" y="887896"/>
            <a:ext cx="8839200" cy="500932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33600" y="457200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id-ID" sz="2800" b="1">
                <a:solidFill>
                  <a:srgbClr val="C00000"/>
                </a:solidFill>
              </a:rPr>
              <a:t>Mengapa Konsumsi Pangan Harus B2SA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133600" y="1649896"/>
            <a:ext cx="7924800" cy="3303104"/>
          </a:xfrm>
        </p:spPr>
        <p:txBody>
          <a:bodyPr>
            <a:normAutofit/>
          </a:bodyPr>
          <a:lstStyle/>
          <a:p>
            <a:pPr marL="720725" indent="-720725" algn="just">
              <a:buAutoNum type="arabicPeriod"/>
            </a:pPr>
            <a:r>
              <a:rPr lang="id-ID" dirty="0">
                <a:latin typeface="Berlin Sans FB" panose="020E0602020502020306" pitchFamily="34" charset="0"/>
              </a:rPr>
              <a:t>Tidak satupun jenis pangan mengandung gizi lengkap (harus diperoleh dari berbagai jenis/ragam pangan) kecuali </a:t>
            </a:r>
            <a:r>
              <a:rPr lang="id-ID" b="1" i="1" dirty="0">
                <a:latin typeface="Berlin Sans FB" panose="020E0602020502020306" pitchFamily="34" charset="0"/>
              </a:rPr>
              <a:t>ASI</a:t>
            </a:r>
          </a:p>
          <a:p>
            <a:pPr marL="720725" indent="-720725" algn="just">
              <a:buAutoNum type="arabicPeriod"/>
            </a:pPr>
            <a:r>
              <a:rPr lang="id-ID" dirty="0">
                <a:latin typeface="Berlin Sans FB" panose="020E0602020502020306" pitchFamily="34" charset="0"/>
              </a:rPr>
              <a:t>Kekurangan gizi berakibat pertumbuhan terhambat</a:t>
            </a:r>
            <a:r>
              <a:rPr lang="en-US" dirty="0">
                <a:latin typeface="Berlin Sans FB" panose="020E0602020502020306" pitchFamily="34" charset="0"/>
              </a:rPr>
              <a:t>/</a:t>
            </a:r>
            <a:r>
              <a:rPr lang="en-US" i="1" dirty="0">
                <a:latin typeface="Berlin Sans FB" panose="020E0602020502020306" pitchFamily="34" charset="0"/>
              </a:rPr>
              <a:t>stunting</a:t>
            </a:r>
            <a:r>
              <a:rPr lang="id-ID" dirty="0">
                <a:latin typeface="Berlin Sans FB" panose="020E0602020502020306" pitchFamily="34" charset="0"/>
              </a:rPr>
              <a:t>, kecerdasan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</a:rPr>
              <a:t>kurang</a:t>
            </a:r>
            <a:r>
              <a:rPr lang="id-ID" dirty="0">
                <a:latin typeface="Berlin Sans FB" panose="020E0602020502020306" pitchFamily="34" charset="0"/>
              </a:rPr>
              <a:t>, produktivitas hidup terganggu</a:t>
            </a:r>
          </a:p>
          <a:p>
            <a:pPr marL="720725" indent="-720725" algn="just">
              <a:buAutoNum type="arabicPeriod"/>
            </a:pPr>
            <a:r>
              <a:rPr lang="id-ID" dirty="0">
                <a:latin typeface="Berlin Sans FB" panose="020E0602020502020306" pitchFamily="34" charset="0"/>
              </a:rPr>
              <a:t>Kelebihan gizi berakibat gangguan </a:t>
            </a:r>
            <a:r>
              <a:rPr lang="id-ID" b="1" dirty="0">
                <a:latin typeface="Berlin Sans FB" panose="020E0602020502020306" pitchFamily="34" charset="0"/>
              </a:rPr>
              <a:t>kesehatan</a:t>
            </a:r>
            <a:r>
              <a:rPr lang="id-ID" dirty="0">
                <a:latin typeface="Berlin Sans FB" panose="020E0602020502020306" pitchFamily="34" charset="0"/>
              </a:rPr>
              <a:t> (obesitas, penyakit degeneratif)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0E05E-A353-4781-A20E-C49E36E9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161234"/>
            <a:ext cx="11569148" cy="9335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Pola </a:t>
            </a:r>
            <a:r>
              <a:rPr lang="en-US" b="1" dirty="0" err="1"/>
              <a:t>Makan</a:t>
            </a:r>
            <a:r>
              <a:rPr lang="en-US" b="1" dirty="0"/>
              <a:t> B2SA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A06A-59CA-4A13-89A9-08408643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6" y="1838878"/>
            <a:ext cx="10515600" cy="4351338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ID" b="0" i="0" dirty="0">
                <a:effectLst/>
              </a:rPr>
              <a:t>Pola </a:t>
            </a:r>
            <a:r>
              <a:rPr lang="en-ID" b="0" i="0" dirty="0" err="1">
                <a:effectLst/>
              </a:rPr>
              <a:t>makan</a:t>
            </a:r>
            <a:r>
              <a:rPr lang="en-ID" b="0" i="0" dirty="0">
                <a:effectLst/>
              </a:rPr>
              <a:t> yang </a:t>
            </a:r>
            <a:r>
              <a:rPr lang="en-ID" b="0" i="0" dirty="0" err="1">
                <a:effectLst/>
              </a:rPr>
              <a:t>menggunakan</a:t>
            </a:r>
            <a:r>
              <a:rPr lang="en-ID" b="0" i="0" dirty="0">
                <a:effectLst/>
              </a:rPr>
              <a:t> </a:t>
            </a:r>
            <a:r>
              <a:rPr lang="en-ID" b="1" i="0" dirty="0" err="1">
                <a:effectLst/>
              </a:rPr>
              <a:t>susunan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makanan</a:t>
            </a:r>
            <a:r>
              <a:rPr lang="en-ID" b="1" i="0" dirty="0">
                <a:effectLst/>
              </a:rPr>
              <a:t> </a:t>
            </a:r>
            <a:r>
              <a:rPr lang="en-ID" b="0" i="0" dirty="0" err="1">
                <a:effectLst/>
              </a:rPr>
              <a:t>untuk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sekali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makan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atau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untuk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sehari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menurut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waktu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makan</a:t>
            </a:r>
            <a:r>
              <a:rPr lang="en-ID" b="0" i="0" dirty="0">
                <a:effectLst/>
              </a:rPr>
              <a:t> (</a:t>
            </a:r>
            <a:r>
              <a:rPr lang="en-ID" b="0" i="0" dirty="0" err="1">
                <a:effectLst/>
              </a:rPr>
              <a:t>pagi</a:t>
            </a:r>
            <a:r>
              <a:rPr lang="en-ID" b="0" i="0" dirty="0">
                <a:effectLst/>
              </a:rPr>
              <a:t>, </a:t>
            </a:r>
            <a:r>
              <a:rPr lang="en-ID" b="0" i="0" dirty="0" err="1">
                <a:effectLst/>
              </a:rPr>
              <a:t>siang</a:t>
            </a:r>
            <a:r>
              <a:rPr lang="en-ID" b="0" i="0" dirty="0">
                <a:effectLst/>
              </a:rPr>
              <a:t> dan sore/</a:t>
            </a:r>
            <a:r>
              <a:rPr lang="en-ID" b="0" i="0" dirty="0" err="1">
                <a:effectLst/>
              </a:rPr>
              <a:t>malam</a:t>
            </a:r>
            <a:r>
              <a:rPr lang="en-ID" b="0" i="0" dirty="0">
                <a:effectLst/>
              </a:rPr>
              <a:t>), </a:t>
            </a:r>
          </a:p>
          <a:p>
            <a:pPr algn="just">
              <a:spcBef>
                <a:spcPts val="1800"/>
              </a:spcBef>
            </a:pPr>
            <a:r>
              <a:rPr lang="en-ID" b="1" i="0" dirty="0" err="1">
                <a:effectLst/>
              </a:rPr>
              <a:t>Mengandung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zat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gizi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untuk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memenuhi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kebutuhan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tubuh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dengan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jumlah</a:t>
            </a:r>
            <a:r>
              <a:rPr lang="en-ID" b="0" i="0" dirty="0">
                <a:effectLst/>
              </a:rPr>
              <a:t> yang </a:t>
            </a:r>
            <a:r>
              <a:rPr lang="en-ID" b="0" i="0" dirty="0" err="1">
                <a:effectLst/>
              </a:rPr>
              <a:t>memenuhi</a:t>
            </a:r>
            <a:r>
              <a:rPr lang="en-ID" b="0" i="0" dirty="0">
                <a:effectLst/>
              </a:rPr>
              <a:t> </a:t>
            </a:r>
            <a:r>
              <a:rPr lang="en-ID" b="1" i="0" dirty="0" err="1">
                <a:effectLst/>
              </a:rPr>
              <a:t>kaidah</a:t>
            </a:r>
            <a:r>
              <a:rPr lang="en-ID" b="0" i="0" dirty="0">
                <a:effectLst/>
              </a:rPr>
              <a:t> </a:t>
            </a:r>
            <a:r>
              <a:rPr lang="en-ID" b="1" i="0" dirty="0" err="1">
                <a:effectLst/>
              </a:rPr>
              <a:t>gizi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seimbang</a:t>
            </a:r>
            <a:r>
              <a:rPr lang="en-ID" b="0" i="0" dirty="0">
                <a:effectLst/>
              </a:rPr>
              <a:t>, </a:t>
            </a:r>
          </a:p>
          <a:p>
            <a:pPr algn="just">
              <a:spcBef>
                <a:spcPts val="1800"/>
              </a:spcBef>
            </a:pPr>
            <a:r>
              <a:rPr lang="en-ID" b="0" i="0" dirty="0" err="1">
                <a:effectLst/>
              </a:rPr>
              <a:t>Sesuai</a:t>
            </a:r>
            <a:r>
              <a:rPr lang="en-ID" b="0" i="0" dirty="0">
                <a:effectLst/>
              </a:rPr>
              <a:t> </a:t>
            </a:r>
            <a:r>
              <a:rPr lang="en-ID" b="1" i="0" dirty="0" err="1">
                <a:effectLst/>
              </a:rPr>
              <a:t>dengan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daya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terima</a:t>
            </a:r>
            <a:r>
              <a:rPr lang="en-ID" b="1" i="0" dirty="0">
                <a:effectLst/>
              </a:rPr>
              <a:t> (</a:t>
            </a:r>
            <a:r>
              <a:rPr lang="en-ID" b="1" i="0" dirty="0" err="1">
                <a:effectLst/>
              </a:rPr>
              <a:t>selera</a:t>
            </a:r>
            <a:r>
              <a:rPr lang="en-ID" b="1" i="0" dirty="0">
                <a:effectLst/>
              </a:rPr>
              <a:t>, </a:t>
            </a:r>
            <a:r>
              <a:rPr lang="en-ID" b="1" i="0" dirty="0" err="1">
                <a:effectLst/>
              </a:rPr>
              <a:t>budaya</a:t>
            </a:r>
            <a:r>
              <a:rPr lang="en-ID" b="1" i="0" dirty="0">
                <a:effectLst/>
              </a:rPr>
              <a:t>),</a:t>
            </a:r>
            <a:endParaRPr lang="en-ID" b="0" i="0" dirty="0">
              <a:effectLst/>
            </a:endParaRPr>
          </a:p>
          <a:p>
            <a:pPr algn="just">
              <a:spcBef>
                <a:spcPts val="1800"/>
              </a:spcBef>
            </a:pPr>
            <a:r>
              <a:rPr lang="en-ID" b="0" i="0" dirty="0" err="1">
                <a:effectLst/>
              </a:rPr>
              <a:t>Sesuai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kemampuan</a:t>
            </a:r>
            <a:r>
              <a:rPr lang="en-ID" b="0" i="0" dirty="0">
                <a:effectLst/>
              </a:rPr>
              <a:t> </a:t>
            </a:r>
            <a:r>
              <a:rPr lang="en-ID" b="1" i="0" dirty="0" err="1">
                <a:effectLst/>
              </a:rPr>
              <a:t>daya</a:t>
            </a:r>
            <a:r>
              <a:rPr lang="en-ID" b="1" i="0" dirty="0">
                <a:effectLst/>
              </a:rPr>
              <a:t> </a:t>
            </a:r>
            <a:r>
              <a:rPr lang="en-ID" b="1" i="0" dirty="0" err="1">
                <a:effectLst/>
              </a:rPr>
              <a:t>beli</a:t>
            </a:r>
            <a:r>
              <a:rPr lang="en-ID" b="1" i="0" dirty="0">
                <a:effectLst/>
              </a:rPr>
              <a:t> </a:t>
            </a:r>
            <a:r>
              <a:rPr lang="en-ID" b="0" i="0" dirty="0" err="1">
                <a:effectLst/>
              </a:rPr>
              <a:t>masyarakat</a:t>
            </a:r>
            <a:r>
              <a:rPr lang="en-ID" b="0" i="0" dirty="0">
                <a:effectLst/>
              </a:rPr>
              <a:t>, </a:t>
            </a:r>
          </a:p>
          <a:p>
            <a:pPr algn="just">
              <a:spcBef>
                <a:spcPts val="1800"/>
              </a:spcBef>
            </a:pPr>
            <a:r>
              <a:rPr lang="en-ID" b="0" i="0" dirty="0">
                <a:effectLst/>
              </a:rPr>
              <a:t>Serta </a:t>
            </a:r>
            <a:r>
              <a:rPr lang="en-ID" b="1" i="0" dirty="0" err="1">
                <a:effectLst/>
              </a:rPr>
              <a:t>aman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untuk</a:t>
            </a:r>
            <a:r>
              <a:rPr lang="en-ID" b="0" i="0" dirty="0">
                <a:effectLst/>
              </a:rPr>
              <a:t> di </a:t>
            </a:r>
            <a:r>
              <a:rPr lang="en-ID" b="0" i="0" dirty="0" err="1">
                <a:effectLst/>
              </a:rPr>
              <a:t>konsumsi</a:t>
            </a:r>
            <a:r>
              <a:rPr lang="en-ID" b="0" i="0" dirty="0">
                <a:effectLst/>
              </a:rPr>
              <a:t>.</a:t>
            </a:r>
          </a:p>
          <a:p>
            <a:pPr>
              <a:spcBef>
                <a:spcPts val="1800"/>
              </a:spcBef>
            </a:pPr>
            <a:endParaRPr lang="en-ID" dirty="0"/>
          </a:p>
          <a:p>
            <a:pPr>
              <a:spcBef>
                <a:spcPts val="1800"/>
              </a:spcBef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45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8138" y="146567"/>
            <a:ext cx="10358817" cy="6470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P R I N S I P   B 2 S A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1668378" y="865504"/>
            <a:ext cx="8855244" cy="5091167"/>
            <a:chOff x="762000" y="1317219"/>
            <a:chExt cx="8153400" cy="4712413"/>
          </a:xfrm>
        </p:grpSpPr>
        <p:sp>
          <p:nvSpPr>
            <p:cNvPr id="7" name="Freeform 6"/>
            <p:cNvSpPr/>
            <p:nvPr/>
          </p:nvSpPr>
          <p:spPr>
            <a:xfrm rot="3681522">
              <a:off x="2786789" y="4392140"/>
              <a:ext cx="789944" cy="348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02"/>
                  </a:moveTo>
                  <a:lnTo>
                    <a:pt x="789944" y="1740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1311832">
              <a:off x="3219951" y="3823812"/>
              <a:ext cx="565426" cy="348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02"/>
                  </a:moveTo>
                  <a:lnTo>
                    <a:pt x="565426" y="1740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20288168">
              <a:off x="3219951" y="3174986"/>
              <a:ext cx="565426" cy="348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02"/>
                  </a:moveTo>
                  <a:lnTo>
                    <a:pt x="565426" y="1740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 rot="18112544">
              <a:off x="2837021" y="2599238"/>
              <a:ext cx="833879" cy="348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402"/>
                  </a:moveTo>
                  <a:lnTo>
                    <a:pt x="833879" y="17402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62000" y="2032811"/>
              <a:ext cx="3864376" cy="2967980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020163" y="1317219"/>
              <a:ext cx="1186669" cy="1015948"/>
            </a:xfrm>
            <a:custGeom>
              <a:avLst/>
              <a:gdLst>
                <a:gd name="connsiteX0" fmla="*/ 0 w 936168"/>
                <a:gd name="connsiteY0" fmla="*/ 468084 h 936168"/>
                <a:gd name="connsiteX1" fmla="*/ 468084 w 936168"/>
                <a:gd name="connsiteY1" fmla="*/ 0 h 936168"/>
                <a:gd name="connsiteX2" fmla="*/ 936168 w 936168"/>
                <a:gd name="connsiteY2" fmla="*/ 468084 h 936168"/>
                <a:gd name="connsiteX3" fmla="*/ 468084 w 936168"/>
                <a:gd name="connsiteY3" fmla="*/ 936168 h 936168"/>
                <a:gd name="connsiteX4" fmla="*/ 0 w 936168"/>
                <a:gd name="connsiteY4" fmla="*/ 468084 h 9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68" h="936168">
                  <a:moveTo>
                    <a:pt x="0" y="468084"/>
                  </a:moveTo>
                  <a:cubicBezTo>
                    <a:pt x="0" y="209568"/>
                    <a:pt x="209568" y="0"/>
                    <a:pt x="468084" y="0"/>
                  </a:cubicBezTo>
                  <a:cubicBezTo>
                    <a:pt x="726600" y="0"/>
                    <a:pt x="936168" y="209568"/>
                    <a:pt x="936168" y="468084"/>
                  </a:cubicBezTo>
                  <a:cubicBezTo>
                    <a:pt x="936168" y="726600"/>
                    <a:pt x="726600" y="936168"/>
                    <a:pt x="468084" y="936168"/>
                  </a:cubicBezTo>
                  <a:cubicBezTo>
                    <a:pt x="209568" y="936168"/>
                    <a:pt x="0" y="726600"/>
                    <a:pt x="0" y="46808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29" tIns="148529" rIns="148529" bIns="14852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C00000"/>
                  </a:solidFill>
                </a:rPr>
                <a:t>B</a:t>
              </a:r>
              <a:r>
                <a:rPr lang="en-US" b="1" dirty="0">
                  <a:solidFill>
                    <a:srgbClr val="00B050"/>
                  </a:solidFill>
                </a:rPr>
                <a:t>E</a:t>
              </a:r>
              <a:r>
                <a:rPr lang="en-US" b="1" dirty="0">
                  <a:solidFill>
                    <a:srgbClr val="C00000"/>
                  </a:solidFill>
                </a:rPr>
                <a:t>R</a:t>
              </a:r>
              <a:r>
                <a:rPr lang="en-US" b="1" dirty="0">
                  <a:solidFill>
                    <a:schemeClr val="accent6"/>
                  </a:solidFill>
                </a:rPr>
                <a:t>A</a:t>
              </a:r>
              <a:r>
                <a:rPr lang="en-US" b="1" dirty="0">
                  <a:solidFill>
                    <a:srgbClr val="C00000"/>
                  </a:solidFill>
                </a:rPr>
                <a:t>G</a:t>
              </a:r>
              <a:r>
                <a:rPr lang="en-US" b="1" dirty="0">
                  <a:solidFill>
                    <a:schemeClr val="tx1"/>
                  </a:solidFill>
                </a:rPr>
                <a:t>A</a:t>
              </a:r>
              <a:r>
                <a:rPr lang="en-US" b="1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06831" y="1317219"/>
              <a:ext cx="4053546" cy="936168"/>
            </a:xfrm>
            <a:custGeom>
              <a:avLst/>
              <a:gdLst>
                <a:gd name="connsiteX0" fmla="*/ 0 w 1404252"/>
                <a:gd name="connsiteY0" fmla="*/ 0 h 936168"/>
                <a:gd name="connsiteX1" fmla="*/ 1404252 w 1404252"/>
                <a:gd name="connsiteY1" fmla="*/ 0 h 936168"/>
                <a:gd name="connsiteX2" fmla="*/ 1404252 w 1404252"/>
                <a:gd name="connsiteY2" fmla="*/ 936168 h 936168"/>
                <a:gd name="connsiteX3" fmla="*/ 0 w 1404252"/>
                <a:gd name="connsiteY3" fmla="*/ 936168 h 936168"/>
                <a:gd name="connsiteX4" fmla="*/ 0 w 1404252"/>
                <a:gd name="connsiteY4" fmla="*/ 0 h 9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252" h="936168">
                  <a:moveTo>
                    <a:pt x="0" y="0"/>
                  </a:moveTo>
                  <a:lnTo>
                    <a:pt x="1404252" y="0"/>
                  </a:lnTo>
                  <a:lnTo>
                    <a:pt x="1404252" y="936168"/>
                  </a:lnTo>
                  <a:lnTo>
                    <a:pt x="0" y="936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d-ID" sz="2400" dirty="0"/>
                <a:t> </a:t>
              </a:r>
              <a:r>
                <a:rPr lang="en-US" sz="2400" dirty="0" err="1"/>
                <a:t>Semakin</a:t>
              </a:r>
              <a:r>
                <a:rPr lang="en-US" sz="2400" dirty="0"/>
                <a:t> </a:t>
              </a:r>
              <a:r>
                <a:rPr lang="en-US" sz="2400" dirty="0" err="1"/>
                <a:t>beragam</a:t>
              </a:r>
              <a:r>
                <a:rPr lang="en-US" sz="2400" dirty="0"/>
                <a:t>, </a:t>
              </a:r>
              <a:r>
                <a:rPr lang="en-US" sz="2400" dirty="0" err="1"/>
                <a:t>semakin</a:t>
              </a:r>
              <a:r>
                <a:rPr lang="en-US" sz="2400" dirty="0"/>
                <a:t> </a:t>
              </a:r>
              <a:r>
                <a:rPr lang="id-ID" sz="2400" dirty="0"/>
                <a:t>  </a:t>
              </a:r>
              <a:r>
                <a:rPr lang="en-US" sz="2400" dirty="0" err="1"/>
                <a:t>lengkap</a:t>
              </a:r>
              <a:r>
                <a:rPr lang="en-US" sz="2400" dirty="0"/>
                <a:t> </a:t>
              </a:r>
              <a:r>
                <a:rPr lang="en-US" sz="2400" dirty="0" err="1"/>
                <a:t>kandungan</a:t>
              </a:r>
              <a:r>
                <a:rPr lang="en-US" sz="2400" dirty="0"/>
                <a:t> </a:t>
              </a:r>
              <a:r>
                <a:rPr lang="en-US" sz="2400" dirty="0" err="1"/>
                <a:t>gizinya</a:t>
              </a:r>
              <a:endParaRPr lang="en-US" sz="24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95445" y="2444705"/>
              <a:ext cx="1072096" cy="936168"/>
            </a:xfrm>
            <a:custGeom>
              <a:avLst/>
              <a:gdLst>
                <a:gd name="connsiteX0" fmla="*/ 0 w 936168"/>
                <a:gd name="connsiteY0" fmla="*/ 468084 h 936168"/>
                <a:gd name="connsiteX1" fmla="*/ 468084 w 936168"/>
                <a:gd name="connsiteY1" fmla="*/ 0 h 936168"/>
                <a:gd name="connsiteX2" fmla="*/ 936168 w 936168"/>
                <a:gd name="connsiteY2" fmla="*/ 468084 h 936168"/>
                <a:gd name="connsiteX3" fmla="*/ 468084 w 936168"/>
                <a:gd name="connsiteY3" fmla="*/ 936168 h 936168"/>
                <a:gd name="connsiteX4" fmla="*/ 0 w 936168"/>
                <a:gd name="connsiteY4" fmla="*/ 468084 h 9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68" h="936168">
                  <a:moveTo>
                    <a:pt x="0" y="468084"/>
                  </a:moveTo>
                  <a:cubicBezTo>
                    <a:pt x="0" y="209568"/>
                    <a:pt x="209568" y="0"/>
                    <a:pt x="468084" y="0"/>
                  </a:cubicBezTo>
                  <a:cubicBezTo>
                    <a:pt x="726600" y="0"/>
                    <a:pt x="936168" y="209568"/>
                    <a:pt x="936168" y="468084"/>
                  </a:cubicBezTo>
                  <a:cubicBezTo>
                    <a:pt x="936168" y="726600"/>
                    <a:pt x="726600" y="936168"/>
                    <a:pt x="468084" y="936168"/>
                  </a:cubicBezTo>
                  <a:cubicBezTo>
                    <a:pt x="209568" y="936168"/>
                    <a:pt x="0" y="726600"/>
                    <a:pt x="0" y="46808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339" tIns="152339" rIns="152339" bIns="152339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BERGIZI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67542" y="2362200"/>
              <a:ext cx="4247858" cy="936168"/>
            </a:xfrm>
            <a:custGeom>
              <a:avLst/>
              <a:gdLst>
                <a:gd name="connsiteX0" fmla="*/ 0 w 1404252"/>
                <a:gd name="connsiteY0" fmla="*/ 0 h 936168"/>
                <a:gd name="connsiteX1" fmla="*/ 1404252 w 1404252"/>
                <a:gd name="connsiteY1" fmla="*/ 0 h 936168"/>
                <a:gd name="connsiteX2" fmla="*/ 1404252 w 1404252"/>
                <a:gd name="connsiteY2" fmla="*/ 936168 h 936168"/>
                <a:gd name="connsiteX3" fmla="*/ 0 w 1404252"/>
                <a:gd name="connsiteY3" fmla="*/ 936168 h 936168"/>
                <a:gd name="connsiteX4" fmla="*/ 0 w 1404252"/>
                <a:gd name="connsiteY4" fmla="*/ 0 h 9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252" h="936168">
                  <a:moveTo>
                    <a:pt x="0" y="0"/>
                  </a:moveTo>
                  <a:lnTo>
                    <a:pt x="1404252" y="0"/>
                  </a:lnTo>
                  <a:lnTo>
                    <a:pt x="1404252" y="936168"/>
                  </a:lnTo>
                  <a:lnTo>
                    <a:pt x="0" y="936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d-ID" sz="2400" dirty="0"/>
                <a:t> </a:t>
              </a:r>
              <a:r>
                <a:rPr lang="en-US" sz="2400" dirty="0" err="1"/>
                <a:t>Mengandung</a:t>
              </a:r>
              <a:r>
                <a:rPr lang="en-US" sz="2400" dirty="0"/>
                <a:t> </a:t>
              </a:r>
              <a:r>
                <a:rPr lang="en-US" sz="2400" dirty="0" err="1"/>
                <a:t>zat</a:t>
              </a:r>
              <a:r>
                <a:rPr lang="en-US" sz="2400" dirty="0"/>
                <a:t> </a:t>
              </a:r>
              <a:r>
                <a:rPr lang="en-US" sz="2400" dirty="0" err="1"/>
                <a:t>gizi</a:t>
              </a:r>
              <a:r>
                <a:rPr lang="en-US" sz="2400" dirty="0"/>
                <a:t> </a:t>
              </a:r>
              <a:r>
                <a:rPr lang="en-US" sz="2400" dirty="0" err="1"/>
                <a:t>makro</a:t>
              </a:r>
              <a:r>
                <a:rPr lang="en-US" sz="2400" dirty="0"/>
                <a:t> (KH, protein, lemak)</a:t>
              </a:r>
              <a:r>
                <a:rPr lang="id-ID" sz="2400" dirty="0"/>
                <a:t> </a:t>
              </a:r>
              <a:r>
                <a:rPr lang="en-US" sz="2400" dirty="0"/>
                <a:t>&amp; </a:t>
              </a:r>
              <a:r>
                <a:rPr lang="en-US" sz="2400" dirty="0" err="1"/>
                <a:t>mikro</a:t>
              </a:r>
              <a:r>
                <a:rPr lang="en-US" sz="2400" dirty="0"/>
                <a:t> (</a:t>
              </a:r>
              <a:r>
                <a:rPr lang="en-US" sz="2400" dirty="0" err="1"/>
                <a:t>vit</a:t>
              </a:r>
              <a:r>
                <a:rPr lang="id-ID" sz="2400" dirty="0"/>
                <a:t>amin </a:t>
              </a:r>
              <a:r>
                <a:rPr lang="en-US" sz="2400" dirty="0"/>
                <a:t>&amp;</a:t>
              </a:r>
              <a:r>
                <a:rPr lang="id-ID" sz="2400" dirty="0"/>
                <a:t> </a:t>
              </a:r>
              <a:r>
                <a:rPr lang="en-US" sz="2400" dirty="0"/>
                <a:t>min</a:t>
              </a:r>
              <a:r>
                <a:rPr lang="id-ID" sz="2400" dirty="0"/>
                <a:t>eral</a:t>
              </a:r>
              <a:r>
                <a:rPr lang="en-US" sz="2400" dirty="0"/>
                <a:t>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06857" y="3520272"/>
              <a:ext cx="1260683" cy="1072098"/>
            </a:xfrm>
            <a:custGeom>
              <a:avLst/>
              <a:gdLst>
                <a:gd name="connsiteX0" fmla="*/ 0 w 936168"/>
                <a:gd name="connsiteY0" fmla="*/ 468084 h 936168"/>
                <a:gd name="connsiteX1" fmla="*/ 468084 w 936168"/>
                <a:gd name="connsiteY1" fmla="*/ 0 h 936168"/>
                <a:gd name="connsiteX2" fmla="*/ 936168 w 936168"/>
                <a:gd name="connsiteY2" fmla="*/ 468084 h 936168"/>
                <a:gd name="connsiteX3" fmla="*/ 468084 w 936168"/>
                <a:gd name="connsiteY3" fmla="*/ 936168 h 936168"/>
                <a:gd name="connsiteX4" fmla="*/ 0 w 936168"/>
                <a:gd name="connsiteY4" fmla="*/ 468084 h 9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68" h="936168">
                  <a:moveTo>
                    <a:pt x="0" y="468084"/>
                  </a:moveTo>
                  <a:cubicBezTo>
                    <a:pt x="0" y="209568"/>
                    <a:pt x="209568" y="0"/>
                    <a:pt x="468084" y="0"/>
                  </a:cubicBezTo>
                  <a:cubicBezTo>
                    <a:pt x="726600" y="0"/>
                    <a:pt x="936168" y="209568"/>
                    <a:pt x="936168" y="468084"/>
                  </a:cubicBezTo>
                  <a:cubicBezTo>
                    <a:pt x="936168" y="726600"/>
                    <a:pt x="726600" y="936168"/>
                    <a:pt x="468084" y="936168"/>
                  </a:cubicBezTo>
                  <a:cubicBezTo>
                    <a:pt x="209568" y="936168"/>
                    <a:pt x="0" y="726600"/>
                    <a:pt x="0" y="46808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799" tIns="149799" rIns="149799" bIns="149799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SEIM</a:t>
              </a:r>
              <a:r>
                <a:rPr lang="en-US" b="1" dirty="0"/>
                <a:t>BANG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9473" y="3739008"/>
              <a:ext cx="4247859" cy="936168"/>
            </a:xfrm>
            <a:custGeom>
              <a:avLst/>
              <a:gdLst>
                <a:gd name="connsiteX0" fmla="*/ 0 w 1404252"/>
                <a:gd name="connsiteY0" fmla="*/ 0 h 936168"/>
                <a:gd name="connsiteX1" fmla="*/ 1404252 w 1404252"/>
                <a:gd name="connsiteY1" fmla="*/ 0 h 936168"/>
                <a:gd name="connsiteX2" fmla="*/ 1404252 w 1404252"/>
                <a:gd name="connsiteY2" fmla="*/ 936168 h 936168"/>
                <a:gd name="connsiteX3" fmla="*/ 0 w 1404252"/>
                <a:gd name="connsiteY3" fmla="*/ 936168 h 936168"/>
                <a:gd name="connsiteX4" fmla="*/ 0 w 1404252"/>
                <a:gd name="connsiteY4" fmla="*/ 0 h 9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252" h="936168">
                  <a:moveTo>
                    <a:pt x="0" y="0"/>
                  </a:moveTo>
                  <a:lnTo>
                    <a:pt x="1404252" y="0"/>
                  </a:lnTo>
                  <a:lnTo>
                    <a:pt x="1404252" y="936168"/>
                  </a:lnTo>
                  <a:lnTo>
                    <a:pt x="0" y="9361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id-ID" sz="2200" dirty="0"/>
                <a:t> </a:t>
              </a:r>
              <a:r>
                <a:rPr lang="en-US" sz="2400" dirty="0" err="1"/>
                <a:t>Jumlahnya</a:t>
              </a:r>
              <a:r>
                <a:rPr lang="en-US" sz="2400" dirty="0"/>
                <a:t> </a:t>
              </a:r>
              <a:r>
                <a:rPr lang="en-US" sz="2400" dirty="0" err="1"/>
                <a:t>harus</a:t>
              </a:r>
              <a:r>
                <a:rPr lang="en-US" sz="2400" dirty="0"/>
                <a:t> </a:t>
              </a:r>
              <a:r>
                <a:rPr lang="en-US" sz="2400" dirty="0" err="1"/>
                <a:t>sesuai</a:t>
              </a:r>
              <a:r>
                <a:rPr lang="en-US" sz="2400" dirty="0"/>
                <a:t> d</a:t>
              </a:r>
              <a:r>
                <a:rPr lang="id-ID" sz="2400" dirty="0"/>
                <a:t>en</a:t>
              </a:r>
              <a:r>
                <a:rPr lang="en-US" sz="2400" dirty="0"/>
                <a:t>g</a:t>
              </a:r>
              <a:r>
                <a:rPr lang="id-ID" sz="2400" dirty="0"/>
                <a:t>a</a:t>
              </a:r>
              <a:r>
                <a:rPr lang="en-US" sz="2400" dirty="0"/>
                <a:t>n </a:t>
              </a:r>
              <a:r>
                <a:rPr lang="en-US" sz="2400" dirty="0" err="1"/>
                <a:t>kebutuhan</a:t>
              </a:r>
              <a:r>
                <a:rPr lang="en-US" sz="2400" dirty="0"/>
                <a:t> (</a:t>
              </a:r>
              <a:r>
                <a:rPr lang="en-US" sz="2400" dirty="0" err="1"/>
                <a:t>usia</a:t>
              </a:r>
              <a:r>
                <a:rPr lang="en-US" sz="2400" dirty="0"/>
                <a:t>, </a:t>
              </a:r>
              <a:r>
                <a:rPr lang="en-US" sz="2400" dirty="0" err="1"/>
                <a:t>jenis</a:t>
              </a:r>
              <a:r>
                <a:rPr lang="en-US" sz="2400" dirty="0"/>
                <a:t> </a:t>
              </a:r>
              <a:r>
                <a:rPr lang="en-US" sz="2400" dirty="0" err="1"/>
                <a:t>kelamin</a:t>
              </a:r>
              <a:r>
                <a:rPr lang="en-US" sz="2400" dirty="0"/>
                <a:t>, </a:t>
              </a:r>
              <a:r>
                <a:rPr lang="en-US" sz="2400" dirty="0" err="1"/>
                <a:t>aktivitas</a:t>
              </a:r>
              <a:r>
                <a:rPr lang="en-US" sz="2400" dirty="0"/>
                <a:t>, BB ideal) &amp; </a:t>
              </a:r>
              <a:r>
                <a:rPr lang="en-US" sz="2400" dirty="0" err="1"/>
                <a:t>waktu</a:t>
              </a:r>
              <a:r>
                <a:rPr lang="en-US" sz="2400" dirty="0"/>
                <a:t> </a:t>
              </a:r>
              <a:r>
                <a:rPr lang="en-US" sz="2400" dirty="0" err="1"/>
                <a:t>makan</a:t>
              </a:r>
              <a:endParaRPr lang="en-US" sz="24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27361" y="4698909"/>
              <a:ext cx="936168" cy="936168"/>
            </a:xfrm>
            <a:custGeom>
              <a:avLst/>
              <a:gdLst>
                <a:gd name="connsiteX0" fmla="*/ 0 w 936168"/>
                <a:gd name="connsiteY0" fmla="*/ 468084 h 936168"/>
                <a:gd name="connsiteX1" fmla="*/ 468084 w 936168"/>
                <a:gd name="connsiteY1" fmla="*/ 0 h 936168"/>
                <a:gd name="connsiteX2" fmla="*/ 936168 w 936168"/>
                <a:gd name="connsiteY2" fmla="*/ 468084 h 936168"/>
                <a:gd name="connsiteX3" fmla="*/ 468084 w 936168"/>
                <a:gd name="connsiteY3" fmla="*/ 936168 h 936168"/>
                <a:gd name="connsiteX4" fmla="*/ 0 w 936168"/>
                <a:gd name="connsiteY4" fmla="*/ 468084 h 93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68" h="936168">
                  <a:moveTo>
                    <a:pt x="0" y="468084"/>
                  </a:moveTo>
                  <a:cubicBezTo>
                    <a:pt x="0" y="209568"/>
                    <a:pt x="209568" y="0"/>
                    <a:pt x="468084" y="0"/>
                  </a:cubicBezTo>
                  <a:cubicBezTo>
                    <a:pt x="726600" y="0"/>
                    <a:pt x="936168" y="209568"/>
                    <a:pt x="936168" y="468084"/>
                  </a:cubicBezTo>
                  <a:cubicBezTo>
                    <a:pt x="936168" y="726600"/>
                    <a:pt x="726600" y="936168"/>
                    <a:pt x="468084" y="936168"/>
                  </a:cubicBezTo>
                  <a:cubicBezTo>
                    <a:pt x="209568" y="936168"/>
                    <a:pt x="0" y="726600"/>
                    <a:pt x="0" y="468084"/>
                  </a:cubicBez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29" tIns="148529" rIns="148529" bIns="148529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AMAN</a:t>
              </a:r>
            </a:p>
          </p:txBody>
        </p:sp>
        <p:grpSp>
          <p:nvGrpSpPr>
            <p:cNvPr id="3" name="Group 15"/>
            <p:cNvGrpSpPr/>
            <p:nvPr/>
          </p:nvGrpSpPr>
          <p:grpSpPr bwMode="auto">
            <a:xfrm>
              <a:off x="4038600" y="4920503"/>
              <a:ext cx="4307291" cy="1109129"/>
              <a:chOff x="4359294" y="1722537"/>
              <a:chExt cx="1352293" cy="1336193"/>
            </a:xfrm>
          </p:grpSpPr>
          <p:sp>
            <p:nvSpPr>
              <p:cNvPr id="20" name="Rectangle 16"/>
              <p:cNvSpPr/>
              <p:nvPr/>
            </p:nvSpPr>
            <p:spPr>
              <a:xfrm>
                <a:off x="4359294" y="2165593"/>
                <a:ext cx="1339706" cy="89313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4371881" y="1722537"/>
                <a:ext cx="1339706" cy="8931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0" rIns="0" bIns="0" spcCol="1270" anchor="ctr"/>
              <a:lstStyle/>
              <a:p>
                <a:pPr marL="168275" lvl="1" indent="-168275" algn="just" defTabSz="533400">
                  <a:lnSpc>
                    <a:spcPct val="90000"/>
                  </a:lnSpc>
                  <a:spcAft>
                    <a:spcPct val="15000"/>
                  </a:spcAft>
                  <a:buFontTx/>
                  <a:buChar char="•"/>
                  <a:defRPr/>
                </a:pPr>
                <a:r>
                  <a:rPr lang="id-ID" sz="2200" dirty="0"/>
                  <a:t> </a:t>
                </a:r>
                <a:r>
                  <a:rPr lang="en-US" sz="2400" dirty="0" err="1"/>
                  <a:t>Bebas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bahaya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kimia</a:t>
                </a:r>
                <a:r>
                  <a:rPr lang="en-US" sz="2400" dirty="0"/>
                  <a:t> (BTP yang salah), </a:t>
                </a:r>
                <a:r>
                  <a:rPr lang="en-US" sz="2400" dirty="0" err="1"/>
                  <a:t>fisik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biologis</a:t>
                </a:r>
                <a:endParaRPr lang="en-US" sz="2400" dirty="0"/>
              </a:p>
            </p:txBody>
          </p:sp>
        </p:grpSp>
      </p:grpSp>
      <p:sp>
        <p:nvSpPr>
          <p:cNvPr id="22" name="Freeform 21"/>
          <p:cNvSpPr/>
          <p:nvPr/>
        </p:nvSpPr>
        <p:spPr>
          <a:xfrm>
            <a:off x="1497496" y="5956671"/>
            <a:ext cx="9170504" cy="748165"/>
          </a:xfrm>
          <a:custGeom>
            <a:avLst/>
            <a:gdLst>
              <a:gd name="connsiteX0" fmla="*/ 0 w 1404252"/>
              <a:gd name="connsiteY0" fmla="*/ 0 h 936168"/>
              <a:gd name="connsiteX1" fmla="*/ 1404252 w 1404252"/>
              <a:gd name="connsiteY1" fmla="*/ 0 h 936168"/>
              <a:gd name="connsiteX2" fmla="*/ 1404252 w 1404252"/>
              <a:gd name="connsiteY2" fmla="*/ 936168 h 936168"/>
              <a:gd name="connsiteX3" fmla="*/ 0 w 1404252"/>
              <a:gd name="connsiteY3" fmla="*/ 936168 h 936168"/>
              <a:gd name="connsiteX4" fmla="*/ 0 w 1404252"/>
              <a:gd name="connsiteY4" fmla="*/ 0 h 93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52" h="936168">
                <a:moveTo>
                  <a:pt x="0" y="0"/>
                </a:moveTo>
                <a:lnTo>
                  <a:pt x="1404252" y="0"/>
                </a:lnTo>
                <a:lnTo>
                  <a:pt x="1404252" y="936168"/>
                </a:lnTo>
                <a:lnTo>
                  <a:pt x="0" y="936168"/>
                </a:lnTo>
                <a:lnTo>
                  <a:pt x="0" y="0"/>
                </a:lnTo>
                <a:close/>
              </a:path>
            </a:pathLst>
          </a:custGeom>
          <a:solidFill>
            <a:srgbClr val="003366"/>
          </a:solidFill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b="1" dirty="0">
                <a:solidFill>
                  <a:srgbClr val="FFFF00"/>
                </a:solidFill>
              </a:rPr>
              <a:t>HARUS ENAK, MENARIK, MUDAH</a:t>
            </a:r>
            <a:r>
              <a:rPr lang="id-ID" sz="2800" b="1" dirty="0">
                <a:solidFill>
                  <a:srgbClr val="FFFF00"/>
                </a:solidFill>
              </a:rPr>
              <a:t> DILAKSANAKAN, MURAH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4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93ED-CBFE-4157-AA4D-37691E69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28" y="325368"/>
            <a:ext cx="10515600" cy="907687"/>
          </a:xfrm>
        </p:spPr>
        <p:txBody>
          <a:bodyPr/>
          <a:lstStyle/>
          <a:p>
            <a:r>
              <a:rPr lang="en-ID" b="1" i="0" dirty="0" err="1">
                <a:effectLst/>
                <a:latin typeface="inherit"/>
              </a:rPr>
              <a:t>Beragam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98DA5-8457-45D0-9B27-0D69AA43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328" y="1505649"/>
            <a:ext cx="5818724" cy="45619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ID" sz="2400" b="1" i="0" dirty="0">
              <a:effectLst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D" sz="2400" b="1" i="0" dirty="0" err="1">
                <a:effectLst/>
              </a:rPr>
              <a:t>Beragam</a:t>
            </a:r>
            <a:r>
              <a:rPr lang="en-ID" sz="2400" b="0" i="0" dirty="0">
                <a:effectLst/>
              </a:rPr>
              <a:t> </a:t>
            </a:r>
            <a:r>
              <a:rPr lang="en-ID" sz="2400" b="0" i="0" dirty="0" err="1">
                <a:effectLst/>
              </a:rPr>
              <a:t>artinya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yang </a:t>
            </a:r>
            <a:r>
              <a:rPr lang="en-ID" sz="2400" b="0" i="0" dirty="0" err="1">
                <a:effectLst/>
              </a:rPr>
              <a:t>dikonsumsi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berbagai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macam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baik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hewani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maupun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nabati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baik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sumber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karbohidrat</a:t>
            </a:r>
            <a:r>
              <a:rPr lang="en-ID" sz="2400" b="0" i="0" dirty="0">
                <a:effectLst/>
              </a:rPr>
              <a:t>, protein, vitamin dan mineral.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D" sz="2400" b="0" i="0" dirty="0" err="1">
                <a:effectLst/>
              </a:rPr>
              <a:t>Setiap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jenis</a:t>
            </a:r>
            <a:r>
              <a:rPr lang="en-ID" sz="2400" b="0" i="0" dirty="0">
                <a:effectLst/>
              </a:rPr>
              <a:t>/</a:t>
            </a:r>
            <a:r>
              <a:rPr lang="en-ID" sz="2400" b="0" i="0" dirty="0" err="1">
                <a:effectLst/>
              </a:rPr>
              <a:t>kelompok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mempunyai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kelebihan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atau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kekurangan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nutrisi</a:t>
            </a:r>
            <a:r>
              <a:rPr lang="en-ID" sz="2400" b="0" i="0" dirty="0">
                <a:effectLst/>
              </a:rPr>
              <a:t>/</a:t>
            </a:r>
            <a:r>
              <a:rPr lang="en-ID" sz="2400" b="0" i="0" dirty="0" err="1">
                <a:effectLst/>
              </a:rPr>
              <a:t>gizi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tertentu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sehingga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dengan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mengkonsumsi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yang </a:t>
            </a:r>
            <a:r>
              <a:rPr lang="en-ID" sz="2400" b="0" i="0" dirty="0" err="1">
                <a:effectLst/>
              </a:rPr>
              <a:t>beragam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maka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nutrisi</a:t>
            </a:r>
            <a:r>
              <a:rPr lang="en-ID" sz="2400" b="0" i="0" dirty="0">
                <a:effectLst/>
              </a:rPr>
              <a:t>/</a:t>
            </a:r>
            <a:r>
              <a:rPr lang="en-ID" sz="2400" b="0" i="0" dirty="0" err="1">
                <a:effectLst/>
              </a:rPr>
              <a:t>gizi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dari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berbagai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saling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menutupi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sesuai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dengan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kebutuhan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tubuh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kita</a:t>
            </a:r>
            <a:r>
              <a:rPr lang="en-ID" sz="2400" b="0" i="0" dirty="0">
                <a:effectLst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ID" sz="2400" b="0" i="0" dirty="0">
                <a:effectLst/>
              </a:rPr>
              <a:t>Juga </a:t>
            </a:r>
            <a:r>
              <a:rPr lang="en-ID" sz="2400" b="0" i="0" dirty="0" err="1">
                <a:effectLst/>
              </a:rPr>
              <a:t>jangan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tergantung</a:t>
            </a:r>
            <a:r>
              <a:rPr lang="en-ID" sz="2400" b="0" i="0" dirty="0">
                <a:effectLst/>
              </a:rPr>
              <a:t> pada </a:t>
            </a:r>
            <a:r>
              <a:rPr lang="en-ID" sz="2400" b="0" i="0" dirty="0" err="1">
                <a:effectLst/>
              </a:rPr>
              <a:t>satu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jenis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tertentu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saja</a:t>
            </a:r>
            <a:r>
              <a:rPr lang="en-ID" sz="2400" b="0" i="0" dirty="0">
                <a:effectLst/>
              </a:rPr>
              <a:t>. </a:t>
            </a:r>
            <a:r>
              <a:rPr lang="en-ID" sz="2400" b="0" i="0" dirty="0" err="1">
                <a:effectLst/>
              </a:rPr>
              <a:t>Misalnya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tergantung</a:t>
            </a:r>
            <a:r>
              <a:rPr lang="en-ID" sz="2400" b="0" i="0" dirty="0">
                <a:effectLst/>
              </a:rPr>
              <a:t> pada </a:t>
            </a:r>
            <a:r>
              <a:rPr lang="en-ID" sz="2400" b="0" i="0" dirty="0" err="1">
                <a:effectLst/>
              </a:rPr>
              <a:t>beras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atau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terigu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saja</a:t>
            </a:r>
            <a:r>
              <a:rPr lang="en-ID" sz="2400" b="0" i="0" dirty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endParaRPr lang="en-ID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552B0-D039-4E3D-9E52-5E043AC6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8" y="1505649"/>
            <a:ext cx="4764800" cy="45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EFD4-E895-49BF-8DE8-4D3A849A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81" y="335746"/>
            <a:ext cx="10515600" cy="985373"/>
          </a:xfrm>
        </p:spPr>
        <p:txBody>
          <a:bodyPr/>
          <a:lstStyle/>
          <a:p>
            <a:r>
              <a:rPr lang="en-ID" b="1" i="0" dirty="0" err="1">
                <a:effectLst/>
                <a:latin typeface="inherit"/>
              </a:rPr>
              <a:t>Bergizi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F499-5FF3-425E-AD49-0904E98D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426" y="1641647"/>
            <a:ext cx="6001993" cy="462060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endParaRPr lang="en-ID" sz="2600" b="1" i="0" dirty="0">
              <a:effectLst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en-ID" sz="2600" b="1" i="0" dirty="0" err="1">
                <a:effectLst/>
              </a:rPr>
              <a:t>Bergizi</a:t>
            </a:r>
            <a:r>
              <a:rPr lang="en-ID" sz="2600" b="0" i="0" dirty="0">
                <a:effectLst/>
              </a:rPr>
              <a:t> </a:t>
            </a:r>
            <a:r>
              <a:rPr lang="en-ID" sz="2600" b="0" i="0" dirty="0" err="1">
                <a:effectLst/>
              </a:rPr>
              <a:t>artinya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pangan</a:t>
            </a:r>
            <a:r>
              <a:rPr lang="en-ID" sz="2600" b="0" i="0" dirty="0">
                <a:effectLst/>
              </a:rPr>
              <a:t> yang </a:t>
            </a:r>
            <a:r>
              <a:rPr lang="en-ID" sz="2600" b="0" i="0" dirty="0" err="1">
                <a:effectLst/>
              </a:rPr>
              <a:t>dikonsumsi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harus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mengandung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gizi</a:t>
            </a:r>
            <a:r>
              <a:rPr lang="en-ID" sz="2600" b="0" i="0" dirty="0">
                <a:effectLst/>
              </a:rPr>
              <a:t>. </a:t>
            </a: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en-ID" sz="2600" b="1" i="0" dirty="0" err="1">
                <a:effectLst/>
              </a:rPr>
              <a:t>Gizi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adalah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unsur</a:t>
            </a:r>
            <a:r>
              <a:rPr lang="en-ID" sz="2600" b="0" i="0" dirty="0">
                <a:effectLst/>
              </a:rPr>
              <a:t> yang </a:t>
            </a:r>
            <a:r>
              <a:rPr lang="en-ID" sz="2600" b="0" i="0" dirty="0" err="1">
                <a:effectLst/>
              </a:rPr>
              <a:t>ada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dalam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makanan</a:t>
            </a:r>
            <a:r>
              <a:rPr lang="en-ID" sz="2600" b="0" i="0" dirty="0">
                <a:effectLst/>
              </a:rPr>
              <a:t> yang </a:t>
            </a:r>
            <a:r>
              <a:rPr lang="en-ID" sz="2600" b="0" i="0" dirty="0" err="1">
                <a:effectLst/>
              </a:rPr>
              <a:t>dapat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dimanfaatkan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langsung</a:t>
            </a:r>
            <a:r>
              <a:rPr lang="en-ID" sz="2600" b="0" i="0" dirty="0">
                <a:effectLst/>
              </a:rPr>
              <a:t> oleh </a:t>
            </a:r>
            <a:r>
              <a:rPr lang="en-ID" sz="2600" b="0" i="0" dirty="0" err="1">
                <a:effectLst/>
              </a:rPr>
              <a:t>tubuh</a:t>
            </a:r>
            <a:r>
              <a:rPr lang="en-ID" sz="2600" b="0" i="0" dirty="0">
                <a:effectLst/>
              </a:rPr>
              <a:t>. </a:t>
            </a: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en-ID" sz="2600" b="1" i="0" dirty="0" err="1">
                <a:effectLst/>
              </a:rPr>
              <a:t>Manfaat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itu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antara</a:t>
            </a:r>
            <a:r>
              <a:rPr lang="en-ID" sz="2600" b="0" i="0" dirty="0">
                <a:effectLst/>
              </a:rPr>
              <a:t> lain </a:t>
            </a:r>
            <a:r>
              <a:rPr lang="en-ID" sz="2600" b="0" i="0" dirty="0" err="1">
                <a:effectLst/>
              </a:rPr>
              <a:t>memelihara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tubuh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serta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mengganti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jaringan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tubuh</a:t>
            </a:r>
            <a:r>
              <a:rPr lang="en-ID" sz="2600" b="0" i="0" dirty="0">
                <a:effectLst/>
              </a:rPr>
              <a:t> yang </a:t>
            </a:r>
            <a:r>
              <a:rPr lang="en-ID" sz="2600" b="0" i="0" dirty="0" err="1">
                <a:effectLst/>
              </a:rPr>
              <a:t>rusak</a:t>
            </a:r>
            <a:r>
              <a:rPr lang="en-ID" sz="2600" b="0" i="0" dirty="0">
                <a:effectLst/>
              </a:rPr>
              <a:t>, </a:t>
            </a:r>
            <a:r>
              <a:rPr lang="en-ID" sz="2600" b="0" i="0" dirty="0" err="1">
                <a:effectLst/>
              </a:rPr>
              <a:t>memproduksi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energi</a:t>
            </a:r>
            <a:r>
              <a:rPr lang="en-ID" sz="2600" b="0" i="0" dirty="0">
                <a:effectLst/>
              </a:rPr>
              <a:t>, </a:t>
            </a:r>
            <a:r>
              <a:rPr lang="en-ID" sz="2600" b="0" i="0" dirty="0" err="1">
                <a:effectLst/>
              </a:rPr>
              <a:t>mengatur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metabolisme</a:t>
            </a:r>
            <a:r>
              <a:rPr lang="en-ID" sz="2600" b="0" i="0" dirty="0">
                <a:effectLst/>
              </a:rPr>
              <a:t> dan </a:t>
            </a:r>
            <a:r>
              <a:rPr lang="en-ID" sz="2600" b="0" i="0" dirty="0" err="1">
                <a:effectLst/>
              </a:rPr>
              <a:t>mengatur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berbagai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keseimbangan</a:t>
            </a:r>
            <a:r>
              <a:rPr lang="en-ID" sz="2600" b="0" i="0" dirty="0">
                <a:effectLst/>
              </a:rPr>
              <a:t> air, mineral </a:t>
            </a:r>
            <a:r>
              <a:rPr lang="en-ID" sz="2600" b="0" i="0" dirty="0" err="1">
                <a:effectLst/>
              </a:rPr>
              <a:t>serta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cairan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tubuh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lainnya</a:t>
            </a:r>
            <a:r>
              <a:rPr lang="en-ID" sz="2600" b="0" i="0" dirty="0">
                <a:effectLst/>
              </a:rPr>
              <a:t> , </a:t>
            </a:r>
            <a:r>
              <a:rPr lang="en-ID" sz="2600" b="0" i="0" dirty="0" err="1">
                <a:effectLst/>
              </a:rPr>
              <a:t>sebagai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mekanisme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pertahanan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tubuh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terhadap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berbagai</a:t>
            </a:r>
            <a:r>
              <a:rPr lang="en-ID" sz="2600" b="0" i="0" dirty="0">
                <a:effectLst/>
              </a:rPr>
              <a:t> </a:t>
            </a:r>
            <a:r>
              <a:rPr lang="en-ID" sz="2600" b="0" i="0" dirty="0" err="1">
                <a:effectLst/>
              </a:rPr>
              <a:t>penyakit</a:t>
            </a:r>
            <a:r>
              <a:rPr lang="en-ID" sz="2600" b="0" i="0" dirty="0">
                <a:effectLst/>
              </a:rPr>
              <a:t>.</a:t>
            </a:r>
          </a:p>
          <a:p>
            <a:pPr>
              <a:spcBef>
                <a:spcPts val="1800"/>
              </a:spcBef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2968A-572B-4F74-9CAF-FDD3D7971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81" y="1641647"/>
            <a:ext cx="4703038" cy="45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2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323" y="2491031"/>
            <a:ext cx="9733354" cy="676635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 algn="ctr">
              <a:spcBef>
                <a:spcPts val="92"/>
              </a:spcBef>
            </a:pPr>
            <a:r>
              <a:rPr lang="en-US" sz="4800" b="1" spc="23" dirty="0" err="1">
                <a:latin typeface="+mn-lt"/>
              </a:rPr>
              <a:t>Pengertian</a:t>
            </a:r>
            <a:endParaRPr sz="4800" b="1" dirty="0">
              <a:latin typeface="+mn-lt"/>
              <a:cs typeface="Trebuchet MS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3323962" y="3565408"/>
            <a:ext cx="5544616" cy="216024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2812" y="1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164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EFD4-E895-49BF-8DE8-4D3A849A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361812"/>
            <a:ext cx="10515600" cy="1325563"/>
          </a:xfrm>
        </p:spPr>
        <p:txBody>
          <a:bodyPr/>
          <a:lstStyle/>
          <a:p>
            <a:r>
              <a:rPr lang="en-ID" b="1" dirty="0" err="1">
                <a:latin typeface="inherit"/>
              </a:rPr>
              <a:t>Se</a:t>
            </a:r>
            <a:r>
              <a:rPr lang="en-ID" b="1" i="0" dirty="0" err="1">
                <a:effectLst/>
                <a:latin typeface="inherit"/>
              </a:rPr>
              <a:t>imbang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F499-5FF3-425E-AD49-0904E98D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7054" y="1693010"/>
            <a:ext cx="6137999" cy="442349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 fontAlgn="base">
              <a:spcBef>
                <a:spcPts val="0"/>
              </a:spcBef>
              <a:spcAft>
                <a:spcPts val="1200"/>
              </a:spcAft>
            </a:pPr>
            <a:endParaRPr lang="en-ID" sz="2400" b="1" i="0" dirty="0">
              <a:effectLst/>
            </a:endParaRP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en-ID" sz="2400" b="1" i="0" dirty="0" err="1">
                <a:effectLst/>
              </a:rPr>
              <a:t>Berimbang</a:t>
            </a:r>
            <a:r>
              <a:rPr lang="en-ID" sz="2400" b="0" i="0" dirty="0">
                <a:effectLst/>
              </a:rPr>
              <a:t> </a:t>
            </a:r>
            <a:r>
              <a:rPr lang="en-ID" sz="2400" b="0" i="0" dirty="0" err="1">
                <a:effectLst/>
              </a:rPr>
              <a:t>artinya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yang </a:t>
            </a:r>
            <a:r>
              <a:rPr lang="en-ID" sz="2400" b="0" i="0" dirty="0" err="1">
                <a:effectLst/>
              </a:rPr>
              <a:t>dikonsumsi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harus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seimbang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dari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berbagia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jenis</a:t>
            </a:r>
            <a:r>
              <a:rPr lang="en-ID" sz="2400" b="0" i="0" dirty="0">
                <a:effectLst/>
              </a:rPr>
              <a:t>/</a:t>
            </a:r>
            <a:r>
              <a:rPr lang="en-ID" sz="2400" b="0" i="0" dirty="0" err="1">
                <a:effectLst/>
              </a:rPr>
              <a:t>kelompok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serta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sumber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karbohidrat</a:t>
            </a:r>
            <a:r>
              <a:rPr lang="en-ID" sz="2400" b="0" i="0" dirty="0">
                <a:effectLst/>
              </a:rPr>
              <a:t>, protein, vitamin dan mineral. </a:t>
            </a: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en-ID" sz="2400" b="0" i="0" dirty="0" err="1">
                <a:effectLst/>
              </a:rPr>
              <a:t>Konsumsi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dikatakan</a:t>
            </a:r>
            <a:r>
              <a:rPr lang="en-ID" sz="2400" b="0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seimbang</a:t>
            </a:r>
            <a:r>
              <a:rPr lang="en-ID" sz="2400" b="1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tergantung</a:t>
            </a:r>
            <a:r>
              <a:rPr lang="en-ID" sz="2400" b="0" i="0" dirty="0">
                <a:effectLst/>
              </a:rPr>
              <a:t> pada </a:t>
            </a:r>
            <a:r>
              <a:rPr lang="en-ID" sz="2400" b="0" i="0" dirty="0" err="1">
                <a:effectLst/>
              </a:rPr>
              <a:t>umur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jenis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kelamin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aktivitas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ukuran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tubuh</a:t>
            </a:r>
            <a:r>
              <a:rPr lang="en-ID" sz="2400" b="0" i="0" dirty="0">
                <a:effectLst/>
              </a:rPr>
              <a:t> dan </a:t>
            </a:r>
            <a:r>
              <a:rPr lang="en-ID" sz="2400" b="0" i="0" dirty="0" err="1">
                <a:effectLst/>
              </a:rPr>
              <a:t>keadaan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fisiologi</a:t>
            </a:r>
            <a:r>
              <a:rPr lang="en-ID" sz="2400" b="0" i="0" dirty="0">
                <a:effectLst/>
              </a:rPr>
              <a:t>. </a:t>
            </a:r>
          </a:p>
          <a:p>
            <a:pPr algn="just" fontAlgn="base">
              <a:spcBef>
                <a:spcPts val="0"/>
              </a:spcBef>
              <a:spcAft>
                <a:spcPts val="1200"/>
              </a:spcAft>
            </a:pPr>
            <a:r>
              <a:rPr lang="en-ID" sz="2400" b="0" i="0" dirty="0" err="1">
                <a:effectLst/>
              </a:rPr>
              <a:t>Seimbang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disini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maksudnya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adalah</a:t>
            </a:r>
            <a:r>
              <a:rPr lang="en-ID" sz="2400" b="0" i="0" dirty="0">
                <a:effectLst/>
              </a:rPr>
              <a:t>: </a:t>
            </a:r>
            <a:r>
              <a:rPr lang="en-ID" sz="2400" b="1" i="0" dirty="0" err="1">
                <a:effectLst/>
              </a:rPr>
              <a:t>Seimbang</a:t>
            </a:r>
            <a:r>
              <a:rPr lang="en-ID" sz="2400" b="1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jumlah</a:t>
            </a:r>
            <a:r>
              <a:rPr lang="en-ID" sz="2400" b="1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antar</a:t>
            </a:r>
            <a:r>
              <a:rPr lang="en-ID" sz="2400" b="1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kelompok</a:t>
            </a:r>
            <a:r>
              <a:rPr lang="en-ID" sz="2400" b="1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pangan</a:t>
            </a:r>
            <a:r>
              <a:rPr lang="en-ID" sz="2400" b="1" i="0" dirty="0">
                <a:effectLst/>
              </a:rPr>
              <a:t> </a:t>
            </a:r>
            <a:r>
              <a:rPr lang="en-ID" sz="2400" b="0" i="0" dirty="0">
                <a:effectLst/>
              </a:rPr>
              <a:t>(</a:t>
            </a:r>
            <a:r>
              <a:rPr lang="en-ID" sz="2400" b="0" i="0" dirty="0" err="1">
                <a:effectLst/>
              </a:rPr>
              <a:t>pangan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pokok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lauk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pauk</a:t>
            </a:r>
            <a:r>
              <a:rPr lang="en-ID" sz="2400" b="0" i="0" dirty="0">
                <a:effectLst/>
              </a:rPr>
              <a:t>, </a:t>
            </a:r>
            <a:r>
              <a:rPr lang="en-ID" sz="2400" b="0" i="0" dirty="0" err="1">
                <a:effectLst/>
              </a:rPr>
              <a:t>sayur</a:t>
            </a:r>
            <a:r>
              <a:rPr lang="en-ID" sz="2400" b="0" i="0" dirty="0">
                <a:effectLst/>
              </a:rPr>
              <a:t> dan </a:t>
            </a:r>
            <a:r>
              <a:rPr lang="en-ID" sz="2400" b="0" i="0" dirty="0" err="1">
                <a:effectLst/>
              </a:rPr>
              <a:t>buah</a:t>
            </a:r>
            <a:r>
              <a:rPr lang="en-ID" sz="2400" b="0" i="0" dirty="0">
                <a:effectLst/>
              </a:rPr>
              <a:t>), </a:t>
            </a:r>
            <a:r>
              <a:rPr lang="en-ID" sz="2400" b="1" i="0" dirty="0" err="1">
                <a:effectLst/>
              </a:rPr>
              <a:t>Seimbang</a:t>
            </a:r>
            <a:r>
              <a:rPr lang="en-ID" sz="2400" b="1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jumlah</a:t>
            </a:r>
            <a:r>
              <a:rPr lang="en-ID" sz="2400" b="1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antar</a:t>
            </a:r>
            <a:r>
              <a:rPr lang="en-ID" sz="2400" b="1" i="0" dirty="0">
                <a:effectLst/>
              </a:rPr>
              <a:t> </a:t>
            </a:r>
            <a:r>
              <a:rPr lang="en-ID" sz="2400" b="1" i="0" dirty="0" err="1">
                <a:effectLst/>
              </a:rPr>
              <a:t>waktu</a:t>
            </a:r>
            <a:r>
              <a:rPr lang="en-ID" sz="2400" b="1" i="0" dirty="0">
                <a:effectLst/>
              </a:rPr>
              <a:t> </a:t>
            </a:r>
            <a:r>
              <a:rPr lang="en-ID" sz="2400" b="0" i="0" dirty="0">
                <a:effectLst/>
              </a:rPr>
              <a:t>(3 kali </a:t>
            </a:r>
            <a:r>
              <a:rPr lang="en-ID" sz="2400" b="0" i="0" dirty="0" err="1">
                <a:effectLst/>
              </a:rPr>
              <a:t>makan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sehari</a:t>
            </a:r>
            <a:r>
              <a:rPr lang="en-ID" sz="2400" b="0" i="0" dirty="0">
                <a:effectLst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79234-0080-4C91-A186-34D10D48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3" y="1687375"/>
            <a:ext cx="460140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9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EFD4-E895-49BF-8DE8-4D3A849A1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08" y="438633"/>
            <a:ext cx="10515600" cy="1325563"/>
          </a:xfrm>
        </p:spPr>
        <p:txBody>
          <a:bodyPr/>
          <a:lstStyle/>
          <a:p>
            <a:r>
              <a:rPr lang="en-ID" b="1" dirty="0">
                <a:latin typeface="inherit"/>
              </a:rPr>
              <a:t>Aman</a:t>
            </a:r>
            <a:r>
              <a:rPr lang="en-ID" dirty="0">
                <a:latin typeface="inherit"/>
              </a:rPr>
              <a:t> 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4F499-5FF3-425E-AD49-0904E98D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70" y="1916572"/>
            <a:ext cx="6304722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endParaRPr lang="en-ID" b="0" i="0" dirty="0">
              <a:effectLst/>
            </a:endParaRPr>
          </a:p>
          <a:p>
            <a:pPr marL="0" indent="0" algn="just" fontAlgn="base">
              <a:buNone/>
            </a:pPr>
            <a:r>
              <a:rPr lang="en-ID" b="1" i="0" dirty="0">
                <a:effectLst/>
              </a:rPr>
              <a:t>Aman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artinya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pangan</a:t>
            </a:r>
            <a:r>
              <a:rPr lang="en-ID" b="0" i="0" dirty="0">
                <a:effectLst/>
              </a:rPr>
              <a:t> yang </a:t>
            </a:r>
            <a:r>
              <a:rPr lang="en-ID" b="0" i="0" dirty="0" err="1">
                <a:effectLst/>
              </a:rPr>
              <a:t>dikonsumsi</a:t>
            </a:r>
            <a:endParaRPr lang="en-ID" b="0" i="0" dirty="0">
              <a:effectLst/>
            </a:endParaRPr>
          </a:p>
          <a:p>
            <a:pPr algn="just" fontAlgn="base"/>
            <a:r>
              <a:rPr lang="en-ID" b="0" i="0" dirty="0" err="1">
                <a:effectLst/>
              </a:rPr>
              <a:t>bebas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dari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kemungkinan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cemaran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biologis</a:t>
            </a:r>
            <a:r>
              <a:rPr lang="en-ID" b="0" i="0" dirty="0">
                <a:effectLst/>
              </a:rPr>
              <a:t>, </a:t>
            </a:r>
            <a:r>
              <a:rPr lang="en-ID" b="0" i="0" dirty="0" err="1">
                <a:effectLst/>
              </a:rPr>
              <a:t>kimia</a:t>
            </a:r>
            <a:r>
              <a:rPr lang="en-ID" b="0" i="0" dirty="0">
                <a:effectLst/>
              </a:rPr>
              <a:t> dan </a:t>
            </a:r>
            <a:r>
              <a:rPr lang="en-ID" b="0" i="0" dirty="0" err="1">
                <a:effectLst/>
              </a:rPr>
              <a:t>benda</a:t>
            </a:r>
            <a:r>
              <a:rPr lang="en-ID" b="0" i="0" dirty="0">
                <a:effectLst/>
              </a:rPr>
              <a:t> lain </a:t>
            </a:r>
          </a:p>
          <a:p>
            <a:pPr algn="just" fontAlgn="base"/>
            <a:r>
              <a:rPr lang="en-ID" b="0" i="0" dirty="0">
                <a:effectLst/>
              </a:rPr>
              <a:t>yang </a:t>
            </a:r>
            <a:r>
              <a:rPr lang="en-ID" b="0" i="0" dirty="0" err="1">
                <a:effectLst/>
              </a:rPr>
              <a:t>dapat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menganggu</a:t>
            </a:r>
            <a:r>
              <a:rPr lang="en-ID" b="0" i="0" dirty="0">
                <a:effectLst/>
              </a:rPr>
              <a:t>, </a:t>
            </a:r>
            <a:r>
              <a:rPr lang="en-ID" b="0" i="0" dirty="0" err="1">
                <a:effectLst/>
              </a:rPr>
              <a:t>merugikan</a:t>
            </a:r>
            <a:r>
              <a:rPr lang="en-ID" b="0" i="0" dirty="0">
                <a:effectLst/>
              </a:rPr>
              <a:t>, dan </a:t>
            </a:r>
          </a:p>
          <a:p>
            <a:pPr algn="just" fontAlgn="base"/>
            <a:r>
              <a:rPr lang="en-ID" b="0" i="0" dirty="0" err="1">
                <a:effectLst/>
              </a:rPr>
              <a:t>membahayakan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kesehatan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manusia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baik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secara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langsung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ataupun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tidak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langsung</a:t>
            </a:r>
            <a:r>
              <a:rPr lang="en-ID" b="0" i="0" dirty="0">
                <a:effectLst/>
              </a:rPr>
              <a:t> (</a:t>
            </a:r>
            <a:r>
              <a:rPr lang="en-ID" b="0" i="0" dirty="0" err="1">
                <a:effectLst/>
              </a:rPr>
              <a:t>jangka</a:t>
            </a:r>
            <a:r>
              <a:rPr lang="en-ID" b="0" i="0" dirty="0">
                <a:effectLst/>
              </a:rPr>
              <a:t> </a:t>
            </a:r>
            <a:r>
              <a:rPr lang="en-ID" b="0" i="0" dirty="0" err="1">
                <a:effectLst/>
              </a:rPr>
              <a:t>panjang</a:t>
            </a:r>
            <a:r>
              <a:rPr lang="en-ID" b="0" i="0" dirty="0">
                <a:effectLst/>
              </a:rPr>
              <a:t>).</a:t>
            </a:r>
          </a:p>
          <a:p>
            <a:pPr algn="just"/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5FB51-0FAB-48DB-BE7C-B11AC20D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8" y="1916572"/>
            <a:ext cx="45761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0406-E330-4913-B281-A510F35C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168" y="192506"/>
            <a:ext cx="9765632" cy="772974"/>
          </a:xfr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Isi </a:t>
            </a:r>
            <a:r>
              <a:rPr lang="en-US" b="1" dirty="0" err="1"/>
              <a:t>Piringku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Pedoman</a:t>
            </a:r>
            <a:r>
              <a:rPr lang="en-US" b="1" dirty="0"/>
              <a:t> </a:t>
            </a:r>
            <a:r>
              <a:rPr lang="en-US" b="1" dirty="0" err="1"/>
              <a:t>Sederhana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A8EB3-3403-42FC-8EBA-EA62F37A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017" y="1276426"/>
            <a:ext cx="5713965" cy="5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3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E8E182-1186-3CF5-CCB8-89AF515A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807" y="461756"/>
            <a:ext cx="8546105" cy="571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6938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Gambar mungkin berisi: te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11801"/>
          <a:stretch/>
        </p:blipFill>
        <p:spPr bwMode="auto">
          <a:xfrm>
            <a:off x="2495600" y="548681"/>
            <a:ext cx="7488832" cy="56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95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3E983-727C-5478-32AE-9EAE8D4B1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1" descr="a2e853E.tmp">
            <a:extLst>
              <a:ext uri="{FF2B5EF4-FFF2-40B4-BE49-F238E27FC236}">
                <a16:creationId xmlns:a16="http://schemas.microsoft.com/office/drawing/2014/main" id="{D088603E-77D7-314D-9315-9C6B673F7C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7" t="23839" r="9911" b="22414"/>
          <a:stretch>
            <a:fillRect/>
          </a:stretch>
        </p:blipFill>
        <p:spPr bwMode="auto">
          <a:xfrm>
            <a:off x="1709737" y="1305245"/>
            <a:ext cx="4386262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Kotak Teks 5">
            <a:extLst>
              <a:ext uri="{FF2B5EF4-FFF2-40B4-BE49-F238E27FC236}">
                <a16:creationId xmlns:a16="http://schemas.microsoft.com/office/drawing/2014/main" id="{483F2B9F-9197-1240-6466-17E1BE3F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7" y="5229200"/>
            <a:ext cx="8531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dirty="0" err="1">
                <a:latin typeface="+mn-lt"/>
              </a:rPr>
              <a:t>Piring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berisi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sajian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makanan</a:t>
            </a:r>
            <a:r>
              <a:rPr lang="en-US" altLang="en-US" dirty="0">
                <a:latin typeface="+mn-lt"/>
              </a:rPr>
              <a:t>: </a:t>
            </a:r>
            <a:r>
              <a:rPr lang="en-US" altLang="en-US" dirty="0" err="1">
                <a:latin typeface="+mn-lt"/>
              </a:rPr>
              <a:t>makanan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pokok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err="1">
                <a:latin typeface="+mn-lt"/>
              </a:rPr>
              <a:t>sayuran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err="1">
                <a:latin typeface="+mn-lt"/>
              </a:rPr>
              <a:t>lauk-pauk</a:t>
            </a:r>
            <a:r>
              <a:rPr lang="en-US" altLang="en-US" dirty="0">
                <a:latin typeface="+mn-lt"/>
              </a:rPr>
              <a:t>, </a:t>
            </a:r>
            <a:r>
              <a:rPr lang="en-US" altLang="en-US" dirty="0" err="1">
                <a:latin typeface="+mn-lt"/>
              </a:rPr>
              <a:t>dan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buah-buahan</a:t>
            </a:r>
            <a:r>
              <a:rPr lang="en-US" altLang="en-US" dirty="0">
                <a:latin typeface="+mn-lt"/>
              </a:rPr>
              <a:t> (</a:t>
            </a:r>
            <a:r>
              <a:rPr lang="en-US" altLang="en-US" dirty="0" err="1">
                <a:latin typeface="+mn-lt"/>
              </a:rPr>
              <a:t>porsi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seimbang</a:t>
            </a:r>
            <a:r>
              <a:rPr lang="en-US" altLang="en-US" dirty="0">
                <a:latin typeface="+mn-lt"/>
              </a:rPr>
              <a:t>) </a:t>
            </a:r>
            <a:r>
              <a:rPr lang="en-US" altLang="en-US" dirty="0" err="1">
                <a:latin typeface="+mn-lt"/>
              </a:rPr>
              <a:t>untuk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kebutuhan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tubuh</a:t>
            </a:r>
            <a:r>
              <a:rPr lang="en-US" altLang="en-US" dirty="0">
                <a:latin typeface="+mn-lt"/>
              </a:rPr>
              <a:t>;</a:t>
            </a:r>
          </a:p>
          <a:p>
            <a:pPr>
              <a:buFontTx/>
              <a:buAutoNum type="arabicPeriod"/>
            </a:pPr>
            <a:r>
              <a:rPr lang="en-US" altLang="en-US" dirty="0" err="1">
                <a:latin typeface="+mn-lt"/>
              </a:rPr>
              <a:t>Minum</a:t>
            </a:r>
            <a:r>
              <a:rPr lang="en-US" altLang="en-US" dirty="0">
                <a:latin typeface="+mn-lt"/>
              </a:rPr>
              <a:t> air </a:t>
            </a:r>
            <a:r>
              <a:rPr lang="en-US" altLang="en-US" dirty="0" err="1">
                <a:latin typeface="+mn-lt"/>
              </a:rPr>
              <a:t>putih</a:t>
            </a:r>
            <a:r>
              <a:rPr lang="id-ID" altLang="en-US" dirty="0">
                <a:latin typeface="+mn-lt"/>
              </a:rPr>
              <a:t> 8 gelas sehari</a:t>
            </a:r>
            <a:r>
              <a:rPr lang="en-US" altLang="en-US" dirty="0">
                <a:latin typeface="+mn-lt"/>
              </a:rPr>
              <a:t>;</a:t>
            </a:r>
          </a:p>
          <a:p>
            <a:pPr>
              <a:buFontTx/>
              <a:buAutoNum type="arabicPeriod"/>
            </a:pPr>
            <a:r>
              <a:rPr lang="id-ID" altLang="en-US" dirty="0">
                <a:latin typeface="+mn-lt"/>
              </a:rPr>
              <a:t>Aktivitas fisik 30 menit per hari</a:t>
            </a:r>
            <a:r>
              <a:rPr lang="en-US" altLang="en-US" dirty="0">
                <a:latin typeface="+mn-lt"/>
              </a:rPr>
              <a:t>;</a:t>
            </a:r>
          </a:p>
          <a:p>
            <a:pPr>
              <a:buFontTx/>
              <a:buAutoNum type="arabicPeriod"/>
            </a:pPr>
            <a:r>
              <a:rPr lang="en-US" altLang="en-US" dirty="0" err="1">
                <a:latin typeface="+mn-lt"/>
              </a:rPr>
              <a:t>Cuci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tangan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dengan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sabun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dan</a:t>
            </a:r>
            <a:r>
              <a:rPr lang="en-US" altLang="en-US" dirty="0">
                <a:latin typeface="+mn-lt"/>
              </a:rPr>
              <a:t> air </a:t>
            </a:r>
            <a:r>
              <a:rPr lang="en-US" altLang="en-US" dirty="0" err="1">
                <a:latin typeface="+mn-lt"/>
              </a:rPr>
              <a:t>bersih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mengalir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sebelum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makan</a:t>
            </a:r>
            <a:r>
              <a:rPr lang="en-US" altLang="en-US" dirty="0">
                <a:latin typeface="+mn-lt"/>
              </a:rPr>
              <a:t> </a:t>
            </a:r>
            <a:r>
              <a:rPr lang="id-ID" altLang="en-US" dirty="0">
                <a:latin typeface="+mn-lt"/>
              </a:rPr>
              <a:t>.</a:t>
            </a:r>
            <a:endParaRPr lang="en-US" altLang="en-US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3E4C9-B862-2785-3F6D-7D26874C7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99" y="1340770"/>
            <a:ext cx="2664296" cy="370095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E49B8AB-8C65-344C-09AB-7E9757732923}"/>
              </a:ext>
            </a:extLst>
          </p:cNvPr>
          <p:cNvSpPr/>
          <p:nvPr/>
        </p:nvSpPr>
        <p:spPr>
          <a:xfrm>
            <a:off x="6291120" y="1292772"/>
            <a:ext cx="4227654" cy="375219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6EAAE4-D078-2710-F258-A6807265F641}"/>
              </a:ext>
            </a:extLst>
          </p:cNvPr>
          <p:cNvSpPr txBox="1">
            <a:spLocks/>
          </p:cNvSpPr>
          <p:nvPr/>
        </p:nvSpPr>
        <p:spPr>
          <a:xfrm>
            <a:off x="1251284" y="150839"/>
            <a:ext cx="10680738" cy="87706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Model </a:t>
            </a:r>
            <a:r>
              <a:rPr lang="en-US" b="1" dirty="0" err="1">
                <a:solidFill>
                  <a:schemeClr val="tx1"/>
                </a:solidFill>
              </a:rPr>
              <a:t>Sederhana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Penerapan</a:t>
            </a:r>
            <a:r>
              <a:rPr lang="en-US" b="1" dirty="0">
                <a:solidFill>
                  <a:schemeClr val="tx1"/>
                </a:solidFill>
              </a:rPr>
              <a:t> B2SA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1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6324600" y="1752600"/>
            <a:ext cx="1295400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1200" b="1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2244928"/>
            <a:ext cx="3875856" cy="283154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id-ID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 karenanya...</a:t>
            </a:r>
          </a:p>
          <a:p>
            <a:endParaRPr lang="id-ID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GIZI SEIMBANG </a:t>
            </a:r>
          </a:p>
          <a:p>
            <a:r>
              <a:rPr lang="id-ID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 SAMA DENGAN</a:t>
            </a:r>
          </a:p>
          <a:p>
            <a:r>
              <a:rPr lang="id-ID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“4SEHAT 5SEMPURNA”</a:t>
            </a:r>
          </a:p>
          <a:p>
            <a:endParaRPr lang="id-ID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http://3.bp.blogspot.com/-EUFGQWq6wiw/UuXdFkYhdNI/AAAAAAAAABQ/QTP5H7bo7HQ/s1600/Logo+Tump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55382"/>
            <a:ext cx="4364984" cy="36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548680"/>
            <a:ext cx="8280920" cy="1512168"/>
          </a:xfrm>
        </p:spPr>
        <p:txBody>
          <a:bodyPr>
            <a:noAutofit/>
          </a:bodyPr>
          <a:lstStyle/>
          <a:p>
            <a:br>
              <a:rPr lang="id-ID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 SEIMBANG antar kelompok pangan secara proporsional (=porsi)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/>
              <a:t>17 Maret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096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7400" y="389858"/>
            <a:ext cx="7696200" cy="7496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DULU……</a:t>
            </a:r>
            <a:r>
              <a:rPr lang="id-ID" sz="3600" b="1" dirty="0">
                <a:solidFill>
                  <a:srgbClr val="C00000"/>
                </a:solidFill>
              </a:rPr>
              <a:t>............</a:t>
            </a:r>
            <a:r>
              <a:rPr lang="en-US" sz="3600" b="1" dirty="0">
                <a:solidFill>
                  <a:srgbClr val="C00000"/>
                </a:solidFill>
              </a:rPr>
              <a:t>DAN SEKARANG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73983"/>
            <a:ext cx="3810000" cy="254735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13857"/>
            <a:ext cx="3581400" cy="30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/>
          <p:nvPr/>
        </p:nvSpPr>
        <p:spPr>
          <a:xfrm>
            <a:off x="6648452" y="1371601"/>
            <a:ext cx="3392905" cy="5422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Tumpeng </a:t>
            </a:r>
            <a:r>
              <a:rPr lang="id-ID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eimbang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id-ID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subTitle" idx="1"/>
          </p:nvPr>
        </p:nvSpPr>
        <p:spPr>
          <a:xfrm>
            <a:off x="2705100" y="4816900"/>
            <a:ext cx="2514600" cy="152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Sudah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usang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tidak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relevan</a:t>
            </a:r>
            <a:endParaRPr lang="id-ID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6616368" y="5334000"/>
            <a:ext cx="3424989" cy="1107736"/>
          </a:xfrm>
          <a:prstGeom prst="rect">
            <a:avLst/>
          </a:prstGeom>
          <a:solidFill>
            <a:srgbClr val="003366"/>
          </a:solidFill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Slogan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panganku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B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eragam</a:t>
            </a: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ergizi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eimbang</a:t>
            </a:r>
            <a:r>
              <a:rPr lang="id-ID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Aman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id-ID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43600" y="2959850"/>
            <a:ext cx="381000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3956368" y="4321342"/>
            <a:ext cx="6033" cy="495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212137" y="4953000"/>
            <a:ext cx="0" cy="419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687221"/>
            <a:ext cx="7772400" cy="455780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Dulu</a:t>
            </a:r>
            <a:r>
              <a:rPr lang="id-ID" sz="3600" dirty="0"/>
              <a:t>                         </a:t>
            </a:r>
            <a:r>
              <a:rPr lang="id-ID" sz="3600" dirty="0">
                <a:solidFill>
                  <a:schemeClr val="accent1">
                    <a:lumMod val="75000"/>
                  </a:schemeClr>
                </a:solidFill>
              </a:rPr>
              <a:t>Sekarang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0693" y="1250450"/>
            <a:ext cx="3212432" cy="31393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Menganjurkan Makanan Beragam</a:t>
            </a:r>
          </a:p>
          <a:p>
            <a:pPr marL="342900" indent="-342900"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Tidak menjelaskan porsi/</a:t>
            </a:r>
            <a:r>
              <a:rPr lang="en-US" sz="2200" b="1" dirty="0" err="1">
                <a:solidFill>
                  <a:schemeClr val="bg1"/>
                </a:solidFill>
              </a:rPr>
              <a:t>jumlah</a:t>
            </a:r>
            <a:r>
              <a:rPr lang="id-ID" sz="2200" b="1" dirty="0">
                <a:solidFill>
                  <a:schemeClr val="bg1"/>
                </a:solidFill>
              </a:rPr>
              <a:t> konsumsi per kelompok pangan</a:t>
            </a:r>
          </a:p>
          <a:p>
            <a:pPr marL="363855" indent="-363855">
              <a:buAutoNum type="arabicPeriod" startAt="3"/>
            </a:pPr>
            <a:r>
              <a:rPr lang="id-ID" sz="2200" b="1" dirty="0">
                <a:solidFill>
                  <a:schemeClr val="bg1"/>
                </a:solidFill>
              </a:rPr>
              <a:t>Susu dianggap sebagai “</a:t>
            </a:r>
            <a:r>
              <a:rPr lang="id-ID" sz="2200" b="1" i="1" dirty="0">
                <a:solidFill>
                  <a:schemeClr val="bg1"/>
                </a:solidFill>
              </a:rPr>
              <a:t>penyempurna</a:t>
            </a:r>
            <a:r>
              <a:rPr lang="id-ID" sz="2200" b="1" dirty="0">
                <a:solidFill>
                  <a:schemeClr val="bg1"/>
                </a:solidFill>
              </a:rPr>
              <a:t>”</a:t>
            </a:r>
          </a:p>
          <a:p>
            <a:pPr marL="363855" indent="-363855">
              <a:buAutoNum type="arabicPeriod" startAt="3"/>
            </a:pPr>
            <a:r>
              <a:rPr lang="id-ID" sz="2200" b="1" dirty="0">
                <a:solidFill>
                  <a:schemeClr val="bg1"/>
                </a:solidFill>
              </a:rPr>
              <a:t>Tidak menjamin </a:t>
            </a:r>
            <a:r>
              <a:rPr lang="en-US" sz="2200" b="1" dirty="0">
                <a:solidFill>
                  <a:schemeClr val="bg1"/>
                </a:solidFill>
              </a:rPr>
              <a:t>“</a:t>
            </a:r>
            <a:r>
              <a:rPr lang="id-ID" sz="2200" b="1" dirty="0">
                <a:solidFill>
                  <a:schemeClr val="bg1"/>
                </a:solidFill>
              </a:rPr>
              <a:t>status gizi baik”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1" y="1219201"/>
            <a:ext cx="3619191" cy="313932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Menganjurkan Makanan Beragam</a:t>
            </a:r>
          </a:p>
          <a:p>
            <a:pPr marL="342900" indent="-342900">
              <a:buAutoNum type="arabicPeriod"/>
            </a:pPr>
            <a:r>
              <a:rPr lang="id-ID" sz="2200" b="1" dirty="0">
                <a:solidFill>
                  <a:schemeClr val="bg1"/>
                </a:solidFill>
              </a:rPr>
              <a:t>Mengatur porsi/</a:t>
            </a:r>
            <a:r>
              <a:rPr lang="en-US" sz="2200" b="1" dirty="0" err="1">
                <a:solidFill>
                  <a:schemeClr val="bg1"/>
                </a:solidFill>
              </a:rPr>
              <a:t>jumlah</a:t>
            </a:r>
            <a:r>
              <a:rPr lang="id-ID" sz="2200" b="1" dirty="0">
                <a:solidFill>
                  <a:schemeClr val="bg1"/>
                </a:solidFill>
              </a:rPr>
              <a:t> Makanan</a:t>
            </a:r>
          </a:p>
          <a:p>
            <a:pPr marL="354330" indent="-354330">
              <a:buAutoNum type="arabicPeriod" startAt="3"/>
            </a:pPr>
            <a:r>
              <a:rPr lang="id-ID" sz="2200" b="1" dirty="0">
                <a:solidFill>
                  <a:schemeClr val="bg1"/>
                </a:solidFill>
              </a:rPr>
              <a:t>Susu tidak beda dengan pangan </a:t>
            </a:r>
            <a:r>
              <a:rPr lang="en-US" sz="2200" b="1" dirty="0" err="1">
                <a:solidFill>
                  <a:schemeClr val="bg1"/>
                </a:solidFill>
              </a:rPr>
              <a:t>sumber</a:t>
            </a:r>
            <a:r>
              <a:rPr lang="en-US" sz="2200" b="1" dirty="0">
                <a:solidFill>
                  <a:schemeClr val="bg1"/>
                </a:solidFill>
              </a:rPr>
              <a:t> protein </a:t>
            </a:r>
            <a:r>
              <a:rPr lang="en-US" sz="2200" b="1" dirty="0" err="1">
                <a:solidFill>
                  <a:schemeClr val="bg1"/>
                </a:solidFill>
              </a:rPr>
              <a:t>hewani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id-ID" sz="2200" b="1" dirty="0">
                <a:solidFill>
                  <a:schemeClr val="bg1"/>
                </a:solidFill>
              </a:rPr>
              <a:t>lain</a:t>
            </a:r>
            <a:r>
              <a:rPr lang="en-US" sz="2200" b="1" dirty="0" err="1">
                <a:solidFill>
                  <a:schemeClr val="bg1"/>
                </a:solidFill>
              </a:rPr>
              <a:t>nya</a:t>
            </a:r>
            <a:endParaRPr lang="id-ID" sz="2200" b="1" dirty="0">
              <a:solidFill>
                <a:schemeClr val="bg1"/>
              </a:solidFill>
            </a:endParaRPr>
          </a:p>
          <a:p>
            <a:pPr marL="354330" indent="-354330">
              <a:buAutoNum type="arabicPeriod" startAt="3"/>
            </a:pPr>
            <a:r>
              <a:rPr lang="en-US" sz="2200" b="1" dirty="0">
                <a:solidFill>
                  <a:schemeClr val="bg1"/>
                </a:solidFill>
              </a:rPr>
              <a:t>M</a:t>
            </a:r>
            <a:r>
              <a:rPr lang="id-ID" sz="2200" b="1" dirty="0">
                <a:solidFill>
                  <a:schemeClr val="bg1"/>
                </a:solidFill>
              </a:rPr>
              <a:t>enjamin </a:t>
            </a:r>
            <a:r>
              <a:rPr lang="en-US" sz="2200" b="1" dirty="0">
                <a:solidFill>
                  <a:schemeClr val="bg1"/>
                </a:solidFill>
              </a:rPr>
              <a:t>“</a:t>
            </a:r>
            <a:r>
              <a:rPr lang="id-ID" sz="2200" b="1" dirty="0">
                <a:solidFill>
                  <a:schemeClr val="bg1"/>
                </a:solidFill>
              </a:rPr>
              <a:t>status gizi baik</a:t>
            </a:r>
            <a:r>
              <a:rPr lang="en-US" sz="2200" b="1" dirty="0">
                <a:solidFill>
                  <a:schemeClr val="bg1"/>
                </a:solidFill>
              </a:rPr>
              <a:t>, </a:t>
            </a:r>
            <a:r>
              <a:rPr lang="en-US" sz="2200" b="1" dirty="0" err="1">
                <a:solidFill>
                  <a:schemeClr val="bg1"/>
                </a:solidFill>
              </a:rPr>
              <a:t>sehat</a:t>
            </a:r>
            <a:r>
              <a:rPr lang="en-US" sz="2200" b="1" dirty="0">
                <a:solidFill>
                  <a:schemeClr val="bg1"/>
                </a:solidFill>
              </a:rPr>
              <a:t> &amp; </a:t>
            </a:r>
            <a:r>
              <a:rPr lang="en-US" sz="2200" b="1" dirty="0" err="1">
                <a:solidFill>
                  <a:schemeClr val="bg1"/>
                </a:solidFill>
              </a:rPr>
              <a:t>produktif</a:t>
            </a:r>
            <a:r>
              <a:rPr lang="id-ID" sz="2200" b="1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chemeClr val="bg1"/>
                </a:solidFill>
              </a:rPr>
              <a:t>“</a:t>
            </a:r>
            <a:endParaRPr lang="id-ID" sz="22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subTitle" idx="1"/>
          </p:nvPr>
        </p:nvSpPr>
        <p:spPr>
          <a:xfrm>
            <a:off x="2438401" y="4953000"/>
            <a:ext cx="3324724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Sudah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usang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tidak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relevan</a:t>
            </a:r>
            <a:endParaRPr lang="id-ID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6421701" y="4953000"/>
            <a:ext cx="3424989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Slogan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panganku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id-ID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B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eragam</a:t>
            </a:r>
            <a:r>
              <a:rPr lang="id-ID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id-ID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d-ID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ergizi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id-ID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eimbang</a:t>
            </a:r>
            <a:r>
              <a:rPr lang="id-ID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 Aman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id-ID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47212" y="4389771"/>
            <a:ext cx="0" cy="419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4533643"/>
            <a:ext cx="0" cy="4193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5913120" y="2717534"/>
            <a:ext cx="381000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2E3CD-EF97-6823-9CD6-81B8C0EB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Porsi sesuai ‘Isi Piringku’ untuk pemenuhan gizi anak.">
            <a:extLst>
              <a:ext uri="{FF2B5EF4-FFF2-40B4-BE49-F238E27FC236}">
                <a16:creationId xmlns:a16="http://schemas.microsoft.com/office/drawing/2014/main" id="{3051B995-B7F6-7771-981A-C83A18D4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" y="61979"/>
            <a:ext cx="11994476" cy="67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3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08" y="337059"/>
            <a:ext cx="11770217" cy="948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/>
              <a:t>PANGAN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910" y="1828990"/>
            <a:ext cx="10430814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/>
              <a:t>S</a:t>
            </a:r>
            <a:r>
              <a:rPr lang="id-ID" sz="3600" dirty="0"/>
              <a:t>egala sesuatu yang berasal dari </a:t>
            </a:r>
            <a:r>
              <a:rPr lang="id-ID" sz="3600" b="1" dirty="0">
                <a:solidFill>
                  <a:srgbClr val="FF0000"/>
                </a:solidFill>
              </a:rPr>
              <a:t>sumber hayati </a:t>
            </a:r>
            <a:r>
              <a:rPr lang="en-US" sz="3000" dirty="0"/>
              <a:t>(</a:t>
            </a:r>
            <a:r>
              <a:rPr lang="id-ID" sz="3000" dirty="0"/>
              <a:t>pertanian, perkebunan,</a:t>
            </a:r>
            <a:r>
              <a:rPr lang="en-US" sz="3000" dirty="0"/>
              <a:t> </a:t>
            </a:r>
            <a:r>
              <a:rPr lang="id-ID" sz="3000" dirty="0"/>
              <a:t>kehutanan, perikanan, peternakan, perairan, dan air</a:t>
            </a:r>
            <a:r>
              <a:rPr lang="en-US" sz="3000" dirty="0"/>
              <a:t>)</a:t>
            </a:r>
            <a:r>
              <a:rPr lang="id-ID" sz="3000" dirty="0"/>
              <a:t>,</a:t>
            </a:r>
            <a:endParaRPr lang="en-US" sz="3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</a:rPr>
              <a:t>B</a:t>
            </a:r>
            <a:r>
              <a:rPr lang="id-ID" sz="3600" b="1" dirty="0">
                <a:solidFill>
                  <a:srgbClr val="FF0000"/>
                </a:solidFill>
              </a:rPr>
              <a:t>aik yang diolah maupun tidak diolah</a:t>
            </a:r>
            <a:r>
              <a:rPr lang="id-ID" sz="3600" b="1" dirty="0"/>
              <a:t>,</a:t>
            </a:r>
            <a:r>
              <a:rPr lang="id-ID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dirty="0" err="1"/>
              <a:t>Berupa</a:t>
            </a:r>
            <a:r>
              <a:rPr lang="en-US" sz="3600" dirty="0"/>
              <a:t> </a:t>
            </a:r>
            <a:r>
              <a:rPr lang="id-ID" sz="3600" b="1" dirty="0">
                <a:solidFill>
                  <a:srgbClr val="FF0000"/>
                </a:solidFill>
              </a:rPr>
              <a:t>makanan atau minuman</a:t>
            </a:r>
            <a:r>
              <a:rPr lang="id-ID" sz="3600" dirty="0"/>
              <a:t>,</a:t>
            </a:r>
            <a:endParaRPr lang="en-US" sz="3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d-ID" dirty="0"/>
              <a:t> 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</a:t>
            </a:r>
            <a:r>
              <a:rPr lang="id-ID" dirty="0"/>
              <a:t>ermasuk bahan tambahan pangan (BTP), bahan baku pangan, dan bahan lainnya yang digunakan dalam proses penyiapan, pengolahan, </a:t>
            </a:r>
            <a:r>
              <a:rPr lang="fi-FI" dirty="0"/>
              <a:t>dan/atau pembuatan makanan atau minuman.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8057323" y="5976730"/>
            <a:ext cx="4132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/>
              <a:t>(UU No. 18 th 2012 tentang  Pangan)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073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331303"/>
            <a:ext cx="11382869" cy="927653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+mn-lt"/>
              </a:rPr>
              <a:t>Penutup</a:t>
            </a:r>
            <a:endParaRPr lang="id-ID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923" y="1631101"/>
            <a:ext cx="10758154" cy="4558747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200" dirty="0"/>
              <a:t>Saat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permasalahan</a:t>
            </a:r>
            <a:r>
              <a:rPr lang="en-US" sz="3200" dirty="0"/>
              <a:t> </a:t>
            </a:r>
            <a:r>
              <a:rPr lang="en-US" sz="3200" dirty="0" err="1"/>
              <a:t>gizi</a:t>
            </a:r>
            <a:r>
              <a:rPr lang="en-US" sz="3200" dirty="0"/>
              <a:t> dan </a:t>
            </a:r>
            <a:r>
              <a:rPr lang="id-ID" sz="3200" dirty="0"/>
              <a:t>k</a:t>
            </a:r>
            <a:r>
              <a:rPr lang="en-US" sz="3200" dirty="0" err="1"/>
              <a:t>esehatan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beban</a:t>
            </a:r>
            <a:r>
              <a:rPr lang="en-US" sz="3200" dirty="0"/>
              <a:t> </a:t>
            </a:r>
            <a:r>
              <a:rPr lang="en-US" sz="3200" dirty="0" err="1"/>
              <a:t>ganda</a:t>
            </a:r>
            <a:r>
              <a:rPr lang="en-US" sz="3200" dirty="0"/>
              <a:t> </a:t>
            </a:r>
            <a:r>
              <a:rPr lang="en-US" sz="3200" dirty="0" err="1"/>
              <a:t>bangsa</a:t>
            </a:r>
            <a:r>
              <a:rPr lang="en-US" sz="3200" dirty="0"/>
              <a:t> Indonesia.</a:t>
            </a:r>
          </a:p>
          <a:p>
            <a:pPr algn="just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200" dirty="0"/>
              <a:t>Salah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penyebab</a:t>
            </a:r>
            <a:r>
              <a:rPr lang="en-US" sz="3200" dirty="0"/>
              <a:t> </a:t>
            </a:r>
            <a:r>
              <a:rPr lang="en-US" sz="3200" dirty="0" err="1"/>
              <a:t>terjadinya</a:t>
            </a:r>
            <a:r>
              <a:rPr lang="en-US" sz="3200" dirty="0"/>
              <a:t> </a:t>
            </a:r>
            <a:r>
              <a:rPr lang="en-US" sz="3200" dirty="0" err="1"/>
              <a:t>penyakit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gaya</a:t>
            </a:r>
            <a:r>
              <a:rPr lang="en-US" sz="3200" dirty="0"/>
              <a:t> </a:t>
            </a:r>
            <a:r>
              <a:rPr lang="en-US" sz="3200" dirty="0" err="1"/>
              <a:t>hidup</a:t>
            </a:r>
            <a:r>
              <a:rPr lang="en-US" sz="3200" dirty="0"/>
              <a:t>/</a:t>
            </a:r>
            <a:r>
              <a:rPr lang="en-US" sz="3200" dirty="0" err="1"/>
              <a:t>pola</a:t>
            </a:r>
            <a:r>
              <a:rPr lang="en-US" sz="3200" dirty="0"/>
              <a:t> </a:t>
            </a:r>
            <a:r>
              <a:rPr lang="en-US" sz="3200" dirty="0" err="1"/>
              <a:t>makan</a:t>
            </a:r>
            <a:r>
              <a:rPr lang="en-US" sz="3200" dirty="0"/>
              <a:t> yang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.</a:t>
            </a:r>
          </a:p>
          <a:p>
            <a:pPr algn="just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200" dirty="0"/>
              <a:t>Pola </a:t>
            </a:r>
            <a:r>
              <a:rPr lang="id-ID" sz="3200" dirty="0"/>
              <a:t>m</a:t>
            </a:r>
            <a:r>
              <a:rPr lang="en-US" sz="3200" dirty="0" err="1"/>
              <a:t>akan</a:t>
            </a:r>
            <a:r>
              <a:rPr lang="en-US" sz="3200" dirty="0"/>
              <a:t>  B2SA </a:t>
            </a:r>
            <a:r>
              <a:rPr lang="en-US" sz="3200" dirty="0" err="1"/>
              <a:t>menjadi</a:t>
            </a:r>
            <a:r>
              <a:rPr lang="en-US" sz="3200" dirty="0"/>
              <a:t> salah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alternatif</a:t>
            </a:r>
            <a:r>
              <a:rPr lang="en-US" sz="3200" dirty="0"/>
              <a:t> </a:t>
            </a:r>
            <a:r>
              <a:rPr lang="en-US" sz="3200" dirty="0" err="1"/>
              <a:t>pencegahan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gizi</a:t>
            </a:r>
            <a:r>
              <a:rPr lang="en-US" sz="3200" dirty="0"/>
              <a:t> dan </a:t>
            </a:r>
            <a:r>
              <a:rPr lang="en-US" sz="3200" dirty="0" err="1"/>
              <a:t>kesehatan</a:t>
            </a:r>
            <a:r>
              <a:rPr lang="en-US" sz="3200" dirty="0"/>
              <a:t>. </a:t>
            </a:r>
          </a:p>
          <a:p>
            <a:pPr algn="just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membudayakan</a:t>
            </a:r>
            <a:r>
              <a:rPr lang="en-US" sz="3200" dirty="0"/>
              <a:t> </a:t>
            </a:r>
            <a:r>
              <a:rPr lang="en-US" sz="3200" dirty="0" err="1"/>
              <a:t>konsep</a:t>
            </a:r>
            <a:r>
              <a:rPr lang="en-US" sz="3200" dirty="0"/>
              <a:t> B2SA </a:t>
            </a:r>
            <a:r>
              <a:rPr lang="en-US" sz="3200" dirty="0" err="1"/>
              <a:t>dalam</a:t>
            </a:r>
            <a:r>
              <a:rPr lang="en-US" sz="3200" dirty="0"/>
              <a:t> menu </a:t>
            </a:r>
            <a:r>
              <a:rPr lang="en-US" sz="3200" dirty="0" err="1"/>
              <a:t>keluarga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595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2.gstatic.com/images?q=tbn:ANd9GcRwU1pd24tqlKX6XV1IepBVV07vcO8IakN7ZuzHYDLkYOulER3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777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7772400" cy="2057400"/>
          </a:xfrm>
        </p:spPr>
        <p:txBody>
          <a:bodyPr>
            <a:normAutofit/>
          </a:bodyPr>
          <a:lstStyle/>
          <a:p>
            <a:pPr algn="l"/>
            <a:r>
              <a:rPr lang="id-ID" sz="3200" b="1" dirty="0"/>
              <a:t>                   </a:t>
            </a:r>
            <a:r>
              <a:rPr lang="id-ID" sz="4800" b="1" dirty="0"/>
              <a:t>Maturnuwun</a:t>
            </a:r>
            <a:endParaRPr lang="en-US" sz="4800" b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31164" y="2570922"/>
            <a:ext cx="348863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MARI KONSUMSI PANGAN B2SA, MENUJU HIDUP SEHAT, AKTIF DAN PRODUKTIF</a:t>
            </a:r>
            <a:endParaRPr lang="id-ID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47BB606-BCE9-37A3-B8A8-7B49FB7E62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Keanekaragaman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0830EBC5-6583-F0C1-A4E8-3AC83AE9E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0419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3200" dirty="0"/>
              <a:t>Adalah </a:t>
            </a:r>
            <a:r>
              <a:rPr lang="en-US" sz="3200" dirty="0" err="1"/>
              <a:t>aneka</a:t>
            </a:r>
            <a:r>
              <a:rPr lang="en-US" sz="3200" dirty="0"/>
              <a:t> ragam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pangan</a:t>
            </a:r>
            <a:r>
              <a:rPr lang="en-US" sz="3200" dirty="0"/>
              <a:t> yang </a:t>
            </a:r>
            <a:r>
              <a:rPr lang="en-US" sz="3200" dirty="0" err="1"/>
              <a:t>terdiri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> </a:t>
            </a:r>
            <a:r>
              <a:rPr lang="en-US" sz="3200" dirty="0" err="1"/>
              <a:t>pokok</a:t>
            </a:r>
            <a:r>
              <a:rPr lang="en-US" sz="3200" dirty="0"/>
              <a:t>, </a:t>
            </a:r>
            <a:r>
              <a:rPr lang="en-US" sz="3200" dirty="0" err="1"/>
              <a:t>lauk</a:t>
            </a:r>
            <a:r>
              <a:rPr lang="en-US" sz="3200" dirty="0"/>
              <a:t> </a:t>
            </a:r>
            <a:r>
              <a:rPr lang="en-US" sz="3200" dirty="0" err="1"/>
              <a:t>pauk</a:t>
            </a:r>
            <a:r>
              <a:rPr lang="en-US" sz="3200" dirty="0"/>
              <a:t>, </a:t>
            </a:r>
            <a:r>
              <a:rPr lang="en-US" sz="3200" dirty="0" err="1"/>
              <a:t>sayuran</a:t>
            </a:r>
            <a:r>
              <a:rPr lang="id-ID" sz="3200" dirty="0"/>
              <a:t>,</a:t>
            </a:r>
            <a:r>
              <a:rPr lang="en-US" sz="3200" dirty="0"/>
              <a:t> dan </a:t>
            </a:r>
            <a:r>
              <a:rPr lang="en-US" sz="3200" dirty="0" err="1"/>
              <a:t>buah-buahan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beraneka</a:t>
            </a:r>
            <a:r>
              <a:rPr lang="en-US" sz="3200" dirty="0"/>
              <a:t> ragam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pangan</a:t>
            </a:r>
            <a:r>
              <a:rPr lang="en-US" sz="3200" dirty="0"/>
              <a:t>. </a:t>
            </a:r>
            <a:endParaRPr lang="id-ID" sz="3200" dirty="0"/>
          </a:p>
          <a:p>
            <a:pPr marL="0" indent="0" algn="just">
              <a:buNone/>
            </a:pPr>
            <a:r>
              <a:rPr lang="en-US" sz="3200" b="1" dirty="0" err="1"/>
              <a:t>Penganekaragaman</a:t>
            </a:r>
            <a:r>
              <a:rPr lang="en-US" sz="3200" b="1" dirty="0"/>
              <a:t> </a:t>
            </a:r>
            <a:r>
              <a:rPr lang="en-US" sz="3200" b="1" dirty="0" err="1"/>
              <a:t>pangan</a:t>
            </a:r>
            <a:r>
              <a:rPr lang="en-US" sz="3200" b="1" dirty="0"/>
              <a:t> </a:t>
            </a:r>
          </a:p>
          <a:p>
            <a:pPr algn="just"/>
            <a:r>
              <a:rPr lang="id-ID" sz="3200" dirty="0"/>
              <a:t>A</a:t>
            </a:r>
            <a:r>
              <a:rPr lang="en-US" sz="3200" dirty="0" err="1"/>
              <a:t>dalah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ketersediaan</a:t>
            </a:r>
            <a:r>
              <a:rPr lang="en-US" sz="3200" dirty="0"/>
              <a:t> </a:t>
            </a:r>
            <a:r>
              <a:rPr lang="en-US" sz="3200" dirty="0" err="1"/>
              <a:t>pangan</a:t>
            </a:r>
            <a:r>
              <a:rPr lang="en-US" sz="3200" dirty="0"/>
              <a:t> yang </a:t>
            </a:r>
            <a:r>
              <a:rPr lang="en-US" sz="3200" dirty="0" err="1"/>
              <a:t>beragam</a:t>
            </a:r>
            <a:r>
              <a:rPr lang="en-US" sz="3200" dirty="0"/>
              <a:t> dan </a:t>
            </a:r>
            <a:r>
              <a:rPr lang="en-US" sz="3200" dirty="0" err="1"/>
              <a:t>berbasis</a:t>
            </a:r>
            <a:r>
              <a:rPr lang="en-US" sz="3200" dirty="0"/>
              <a:t> </a:t>
            </a:r>
            <a:r>
              <a:rPr lang="en-US" sz="3200" dirty="0" err="1"/>
              <a:t>potensi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lokal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memenuhi</a:t>
            </a:r>
            <a:r>
              <a:rPr lang="en-US" sz="3200" dirty="0"/>
              <a:t> </a:t>
            </a:r>
            <a:r>
              <a:rPr lang="en-US" sz="3200" dirty="0" err="1"/>
              <a:t>pola</a:t>
            </a:r>
            <a:r>
              <a:rPr lang="en-US" sz="3200" dirty="0"/>
              <a:t> </a:t>
            </a:r>
            <a:r>
              <a:rPr lang="en-US" sz="3200" dirty="0" err="1"/>
              <a:t>konsumsi</a:t>
            </a:r>
            <a:r>
              <a:rPr lang="en-US" sz="3200" dirty="0"/>
              <a:t> </a:t>
            </a:r>
            <a:r>
              <a:rPr lang="en-US" sz="3200" dirty="0" err="1"/>
              <a:t>pangan</a:t>
            </a:r>
            <a:r>
              <a:rPr lang="en-US" sz="3200" dirty="0"/>
              <a:t> yang </a:t>
            </a:r>
            <a:r>
              <a:rPr lang="en-US" sz="3200" dirty="0" err="1"/>
              <a:t>beragam</a:t>
            </a:r>
            <a:r>
              <a:rPr lang="en-US" sz="3200" dirty="0"/>
              <a:t>, </a:t>
            </a:r>
            <a:r>
              <a:rPr lang="en-US" sz="3200" dirty="0" err="1"/>
              <a:t>bergi</a:t>
            </a:r>
            <a:r>
              <a:rPr lang="id-ID" sz="3200" dirty="0"/>
              <a:t>z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seimbang</a:t>
            </a:r>
            <a:r>
              <a:rPr lang="id-ID" sz="3200" dirty="0"/>
              <a:t>,</a:t>
            </a:r>
            <a:r>
              <a:rPr lang="en-US" sz="3200" dirty="0"/>
              <a:t> dan </a:t>
            </a:r>
            <a:r>
              <a:rPr lang="en-US" sz="3200" dirty="0" err="1"/>
              <a:t>aman</a:t>
            </a:r>
            <a:r>
              <a:rPr lang="en-US" sz="3200" dirty="0"/>
              <a:t>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03230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34" y="105483"/>
            <a:ext cx="11745532" cy="6923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Kekayaan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di Indonesia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836" y="826088"/>
            <a:ext cx="9618065" cy="375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2764" y="6559311"/>
            <a:ext cx="3975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dirty="0" err="1"/>
              <a:t>Kementan</a:t>
            </a:r>
            <a:r>
              <a:rPr lang="en-US" sz="1200" dirty="0"/>
              <a:t> RI 2020 (</a:t>
            </a:r>
            <a:r>
              <a:rPr lang="en-US" sz="1200" dirty="0" err="1"/>
              <a:t>Rakerkesnas</a:t>
            </a:r>
            <a:r>
              <a:rPr lang="en-US" sz="1200" dirty="0"/>
              <a:t>, 19 </a:t>
            </a:r>
            <a:r>
              <a:rPr lang="en-US" sz="1200" dirty="0" err="1"/>
              <a:t>Februari</a:t>
            </a:r>
            <a:r>
              <a:rPr lang="en-US" sz="1200" dirty="0"/>
              <a:t> 2020)</a:t>
            </a:r>
            <a:endParaRPr lang="id-ID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57" y="4552047"/>
            <a:ext cx="9953625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055" y="4577240"/>
            <a:ext cx="2825128" cy="884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BD7105-5927-4CB7-BBB2-2E0DE06B7558}"/>
              </a:ext>
            </a:extLst>
          </p:cNvPr>
          <p:cNvSpPr txBox="1"/>
          <p:nvPr/>
        </p:nvSpPr>
        <p:spPr>
          <a:xfrm>
            <a:off x="2306214" y="6189979"/>
            <a:ext cx="834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(Negara </a:t>
            </a:r>
            <a:r>
              <a:rPr lang="en-US" b="1" dirty="0" err="1"/>
              <a:t>Terbesar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3 di Dunia Yang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Kekayaan</a:t>
            </a:r>
            <a:r>
              <a:rPr lang="en-US" b="1" dirty="0"/>
              <a:t> </a:t>
            </a:r>
            <a:r>
              <a:rPr lang="en-US" b="1" dirty="0" err="1"/>
              <a:t>Keanekaragaman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5624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8" y="139293"/>
            <a:ext cx="11723426" cy="7130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b="1" dirty="0" err="1"/>
              <a:t>Bergizi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endParaRPr lang="id-ID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46" y="1052570"/>
            <a:ext cx="8971770" cy="5402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95" y="5917539"/>
            <a:ext cx="5176114" cy="35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95" y="5288278"/>
            <a:ext cx="6135071" cy="42903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98895" y="4964790"/>
            <a:ext cx="5709362" cy="32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0546" y="6488668"/>
            <a:ext cx="4184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>
                <a:hlinkClick r:id="rId6"/>
              </a:rPr>
              <a:t>https://www.youtube.com/watch?v=QrFGAZj529M</a:t>
            </a:r>
            <a:r>
              <a:rPr lang="en-US" sz="1200" dirty="0"/>
              <a:t> (19/8/2020)</a:t>
            </a: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64472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25" y="300732"/>
            <a:ext cx="11552349" cy="8068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latin typeface="+mn-lt"/>
              </a:rPr>
              <a:t>FUNGSI PANGAN</a:t>
            </a:r>
            <a:endParaRPr lang="id-ID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3500"/>
            <a:ext cx="10515600" cy="475547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 algn="just" defTabSz="685800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solidFill>
                  <a:srgbClr val="392D11"/>
                </a:solidFill>
                <a:cs typeface="Times New Roman" panose="02020603050405020304" pitchFamily="18" charset="0"/>
              </a:rPr>
              <a:t>Fungsi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primer</a:t>
            </a:r>
            <a:r>
              <a:rPr lang="id-ID" dirty="0">
                <a:solidFill>
                  <a:srgbClr val="392D11"/>
                </a:solidFill>
                <a:cs typeface="Times New Roman" panose="02020603050405020304" pitchFamily="18" charset="0"/>
              </a:rPr>
              <a:t>: 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sebagai </a:t>
            </a:r>
            <a:r>
              <a:rPr lang="id-ID" sz="2400" b="1" dirty="0">
                <a:solidFill>
                  <a:srgbClr val="392D11"/>
                </a:solidFill>
                <a:cs typeface="Times New Roman" panose="02020603050405020304" pitchFamily="18" charset="0"/>
              </a:rPr>
              <a:t>asupan zat gizi 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yang sangat esensial untuk keberlangsungan hidup manusia</a:t>
            </a:r>
            <a:r>
              <a:rPr lang="id-ID" dirty="0">
                <a:solidFill>
                  <a:srgbClr val="392D11"/>
                </a:solidFill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 marL="457200" indent="-457200" algn="just" defTabSz="685800">
              <a:lnSpc>
                <a:spcPct val="100000"/>
              </a:lnSpc>
              <a:buFont typeface="+mj-lt"/>
              <a:buAutoNum type="arabicPeriod"/>
            </a:pPr>
            <a:endParaRPr lang="en-US" dirty="0">
              <a:solidFill>
                <a:srgbClr val="392D11"/>
              </a:solidFill>
              <a:cs typeface="Times New Roman" panose="02020603050405020304" pitchFamily="18" charset="0"/>
            </a:endParaRPr>
          </a:p>
          <a:p>
            <a:pPr marL="457200" indent="-457200" algn="just" defTabSz="685800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solidFill>
                  <a:srgbClr val="392D11"/>
                </a:solidFill>
                <a:cs typeface="Times New Roman" panose="02020603050405020304" pitchFamily="18" charset="0"/>
              </a:rPr>
              <a:t>Fungsi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sekunder</a:t>
            </a:r>
            <a:r>
              <a:rPr lang="id-ID" dirty="0">
                <a:solidFill>
                  <a:srgbClr val="392D11"/>
                </a:solidFill>
                <a:cs typeface="Times New Roman" panose="02020603050405020304" pitchFamily="18" charset="0"/>
              </a:rPr>
              <a:t>: 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pemuas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b="1" dirty="0" err="1">
                <a:cs typeface="Calibri" panose="020F0502020204030204" pitchFamily="34" charset="0"/>
              </a:rPr>
              <a:t>selera</a:t>
            </a:r>
            <a:r>
              <a:rPr lang="en-US" sz="2400" b="1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berkaitan</a:t>
            </a:r>
            <a:r>
              <a:rPr lang="en-US" sz="2400" dirty="0">
                <a:cs typeface="Calibri" panose="020F0502020204030204" pitchFamily="34" charset="0"/>
              </a:rPr>
              <a:t> d</a:t>
            </a:r>
            <a:r>
              <a:rPr lang="id-ID" sz="2400" dirty="0">
                <a:cs typeface="Calibri" panose="020F0502020204030204" pitchFamily="34" charset="0"/>
              </a:rPr>
              <a:t>engan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sifat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organoleptik</a:t>
            </a:r>
            <a:r>
              <a:rPr lang="en-US" sz="2400" dirty="0">
                <a:cs typeface="Calibri" panose="020F0502020204030204" pitchFamily="34" charset="0"/>
              </a:rPr>
              <a:t> &amp; </a:t>
            </a:r>
            <a:r>
              <a:rPr lang="en-US" sz="2400" dirty="0" err="1">
                <a:cs typeface="Calibri" panose="020F0502020204030204" pitchFamily="34" charset="0"/>
              </a:rPr>
              <a:t>pemuas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en-US" sz="2400" dirty="0" err="1">
                <a:cs typeface="Calibri" panose="020F0502020204030204" pitchFamily="34" charset="0"/>
              </a:rPr>
              <a:t>psikologis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seperti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rasa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 yang enak,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warna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menarik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, dan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tekstur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 yang baik</a:t>
            </a:r>
            <a:endParaRPr lang="en-US" sz="2400" dirty="0">
              <a:cs typeface="Calibri" panose="020F0502020204030204" pitchFamily="34" charset="0"/>
            </a:endParaRPr>
          </a:p>
          <a:p>
            <a:pPr marL="457200" indent="-457200" algn="just" defTabSz="685800">
              <a:lnSpc>
                <a:spcPct val="100000"/>
              </a:lnSpc>
              <a:buFont typeface="+mj-lt"/>
              <a:buAutoNum type="arabicPeriod"/>
            </a:pPr>
            <a:endParaRPr lang="en-US" dirty="0">
              <a:solidFill>
                <a:srgbClr val="392D11"/>
              </a:solidFill>
              <a:cs typeface="Calibri" panose="020F0502020204030204" pitchFamily="34" charset="0"/>
            </a:endParaRPr>
          </a:p>
          <a:p>
            <a:pPr marL="457200" indent="-457200" algn="just" defTabSz="685800">
              <a:lnSpc>
                <a:spcPct val="100000"/>
              </a:lnSpc>
              <a:buFont typeface="+mj-lt"/>
              <a:buAutoNum type="arabicPeriod"/>
            </a:pPr>
            <a:r>
              <a:rPr lang="id-ID" dirty="0">
                <a:solidFill>
                  <a:srgbClr val="392D11"/>
                </a:solidFill>
                <a:cs typeface="Times New Roman" panose="02020603050405020304" pitchFamily="18" charset="0"/>
              </a:rPr>
              <a:t>Fungsi </a:t>
            </a:r>
            <a:r>
              <a:rPr 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tersier</a:t>
            </a:r>
            <a:r>
              <a:rPr lang="id-ID" dirty="0">
                <a:solidFill>
                  <a:srgbClr val="392D11"/>
                </a:solidFill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92D11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b="1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id-ID" sz="2400" b="1" dirty="0">
                <a:solidFill>
                  <a:srgbClr val="392D11"/>
                </a:solidFill>
                <a:cs typeface="Times New Roman" panose="02020603050405020304" pitchFamily="18" charset="0"/>
              </a:rPr>
              <a:t>fisiologis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yakni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efek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positif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kesehatan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seperti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bermanfaat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system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imun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daya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tahan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tubuh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pencegahan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penyakit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92D11"/>
                </a:solidFill>
                <a:cs typeface="Times New Roman" panose="02020603050405020304" pitchFamily="18" charset="0"/>
              </a:rPr>
              <a:t>dll</a:t>
            </a:r>
            <a:r>
              <a:rPr lang="id-ID" sz="2400" dirty="0">
                <a:solidFill>
                  <a:srgbClr val="392D11"/>
                </a:solidFill>
                <a:cs typeface="Times New Roman" panose="02020603050405020304" pitchFamily="18" charset="0"/>
              </a:rPr>
              <a:t>.</a:t>
            </a:r>
            <a:endParaRPr lang="en-US" sz="2400" dirty="0">
              <a:cs typeface="Calibri" panose="020F0502020204030204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378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323" y="2491031"/>
            <a:ext cx="9733354" cy="676635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 algn="ctr">
              <a:spcBef>
                <a:spcPts val="92"/>
              </a:spcBef>
            </a:pPr>
            <a:r>
              <a:rPr lang="en-US" sz="4800" b="1" spc="23" dirty="0" err="1">
                <a:latin typeface="+mn-lt"/>
              </a:rPr>
              <a:t>Permasalahan</a:t>
            </a:r>
            <a:r>
              <a:rPr lang="en-US" sz="4800" b="1" spc="23" dirty="0">
                <a:latin typeface="+mn-lt"/>
              </a:rPr>
              <a:t> </a:t>
            </a:r>
            <a:r>
              <a:rPr lang="en-US" sz="4800" b="1" spc="23" dirty="0" err="1">
                <a:latin typeface="+mn-lt"/>
              </a:rPr>
              <a:t>Gizi</a:t>
            </a:r>
            <a:r>
              <a:rPr lang="en-US" sz="4800" b="1" spc="23" dirty="0">
                <a:latin typeface="+mn-lt"/>
              </a:rPr>
              <a:t> dan Kesehatan</a:t>
            </a:r>
            <a:endParaRPr sz="4800" b="1" dirty="0">
              <a:latin typeface="+mn-lt"/>
              <a:cs typeface="Trebuchet MS"/>
            </a:endParaRPr>
          </a:p>
        </p:txBody>
      </p:sp>
      <p:sp>
        <p:nvSpPr>
          <p:cNvPr id="5" name="object 4"/>
          <p:cNvSpPr/>
          <p:nvPr/>
        </p:nvSpPr>
        <p:spPr>
          <a:xfrm flipV="1">
            <a:off x="3323962" y="3565408"/>
            <a:ext cx="5544616" cy="216024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2812" y="1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02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3F6C-B123-4B0D-8A86-1DD3C416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32603"/>
            <a:ext cx="11582400" cy="830629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/>
              <a:t>Permasalahan</a:t>
            </a:r>
            <a:r>
              <a:rPr lang="en-US" b="1" dirty="0"/>
              <a:t> </a:t>
            </a:r>
            <a:r>
              <a:rPr lang="en-US" b="1" dirty="0" err="1"/>
              <a:t>Gizi</a:t>
            </a:r>
            <a:r>
              <a:rPr lang="en-US" b="1" dirty="0"/>
              <a:t> di Indonesia</a:t>
            </a:r>
            <a:endParaRPr lang="en-ID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16B547-73B8-2D1B-666D-8941CB7CF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91586"/>
              </p:ext>
            </p:extLst>
          </p:nvPr>
        </p:nvGraphicFramePr>
        <p:xfrm>
          <a:off x="304799" y="1516361"/>
          <a:ext cx="7938656" cy="495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306000" imgH="4410000" progId="Paint.Picture">
                  <p:embed/>
                </p:oleObj>
              </mc:Choice>
              <mc:Fallback>
                <p:oleObj name="Bitmap Image" r:id="rId2" imgW="9306000" imgH="4410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799" y="1516361"/>
                        <a:ext cx="7938656" cy="4955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FFAF8C-B2E0-FB3A-C0CD-46E715D5EBF5}"/>
              </a:ext>
            </a:extLst>
          </p:cNvPr>
          <p:cNvSpPr txBox="1"/>
          <p:nvPr/>
        </p:nvSpPr>
        <p:spPr>
          <a:xfrm>
            <a:off x="8825345" y="1516362"/>
            <a:ext cx="3061854" cy="49552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BEBAN GANDA </a:t>
            </a:r>
            <a:r>
              <a:rPr lang="en-US" sz="3200" b="1" dirty="0">
                <a:solidFill>
                  <a:srgbClr val="FF0000"/>
                </a:solidFill>
              </a:rPr>
              <a:t>MASALAH GIZI: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sz="3600" dirty="0"/>
          </a:p>
          <a:p>
            <a:pPr marL="285750" indent="-28575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</a:rPr>
              <a:t>KEKURANGAN GIZI</a:t>
            </a:r>
          </a:p>
          <a:p>
            <a:pPr marL="285750" indent="-285750"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</a:rPr>
              <a:t>KELEBIHAN GIZI </a:t>
            </a:r>
          </a:p>
          <a:p>
            <a:pPr marL="285750" indent="-285750">
              <a:buFontTx/>
              <a:buChar char="-"/>
            </a:pPr>
            <a:endParaRPr lang="en-ID" sz="16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en-ID" sz="16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en-ID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6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1189</Words>
  <Application>Microsoft Office PowerPoint</Application>
  <PresentationFormat>Widescreen</PresentationFormat>
  <Paragraphs>164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Berlin Sans FB</vt:lpstr>
      <vt:lpstr>Calibri</vt:lpstr>
      <vt:lpstr>Calibri Light</vt:lpstr>
      <vt:lpstr>Helvetica</vt:lpstr>
      <vt:lpstr>inherit</vt:lpstr>
      <vt:lpstr>Times New Roman</vt:lpstr>
      <vt:lpstr>Verdana</vt:lpstr>
      <vt:lpstr>ヒラギノ角ゴ Pro W3</vt:lpstr>
      <vt:lpstr>Office Theme</vt:lpstr>
      <vt:lpstr>Bitmap Image</vt:lpstr>
      <vt:lpstr>Sosialisasi Konsumsi Pangan B2SA Pengembangan Desa B2SA .</vt:lpstr>
      <vt:lpstr>Pengertian</vt:lpstr>
      <vt:lpstr>PANGAN</vt:lpstr>
      <vt:lpstr>Keanekaragaman Pangan </vt:lpstr>
      <vt:lpstr>Kekayaan Pangan di Indonesia</vt:lpstr>
      <vt:lpstr>Pangan Bergizi untuk Kesehatan Masyarakat</vt:lpstr>
      <vt:lpstr>FUNGSI PANGAN</vt:lpstr>
      <vt:lpstr>Permasalahan Gizi dan Kesehatan</vt:lpstr>
      <vt:lpstr>Permasalahan Gizi di Indonesia</vt:lpstr>
      <vt:lpstr>Masalah Gizi di Indonesia</vt:lpstr>
      <vt:lpstr>PowerPoint Presentation</vt:lpstr>
      <vt:lpstr>Kebutuhan Gizi Mereka Berbeda-beda</vt:lpstr>
      <vt:lpstr>Pemenuhan Kebutuhan Dasar Melalui B2SA</vt:lpstr>
      <vt:lpstr>Pola Makan B2SA (Beragam, Bergizi Seimbang dan Aman)</vt:lpstr>
      <vt:lpstr>Mengapa Konsumsi Pangan Harus B2SA</vt:lpstr>
      <vt:lpstr>Pola Makan B2SA</vt:lpstr>
      <vt:lpstr>P R I N S I P   B 2 S A</vt:lpstr>
      <vt:lpstr>Beragam</vt:lpstr>
      <vt:lpstr>Bergizi</vt:lpstr>
      <vt:lpstr>Seimbang</vt:lpstr>
      <vt:lpstr>Aman </vt:lpstr>
      <vt:lpstr>Isi Piringku Menjadi Pedoman Sederhana</vt:lpstr>
      <vt:lpstr>PowerPoint Presentation</vt:lpstr>
      <vt:lpstr>PowerPoint Presentation</vt:lpstr>
      <vt:lpstr>PowerPoint Presentation</vt:lpstr>
      <vt:lpstr> HARUS SEIMBANG antar kelompok pangan secara proporsional (=porsi)</vt:lpstr>
      <vt:lpstr>DULU……............DAN SEKARANG</vt:lpstr>
      <vt:lpstr>Dulu                         Sekarang</vt:lpstr>
      <vt:lpstr>PowerPoint Presentation</vt:lpstr>
      <vt:lpstr>Penutup</vt:lpstr>
      <vt:lpstr>                   Maturnuwun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Menu B2SA  Sebagai Pedoman Pengurangan Food Waste</dc:title>
  <dc:creator>ACER</dc:creator>
  <cp:lastModifiedBy>Fardiana Ekasari</cp:lastModifiedBy>
  <cp:revision>42</cp:revision>
  <dcterms:created xsi:type="dcterms:W3CDTF">2022-03-08T13:58:20Z</dcterms:created>
  <dcterms:modified xsi:type="dcterms:W3CDTF">2025-05-30T05:50:02Z</dcterms:modified>
</cp:coreProperties>
</file>